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44"/>
  </p:notesMasterIdLst>
  <p:sldIdLst>
    <p:sldId id="256" r:id="rId2"/>
    <p:sldId id="257" r:id="rId3"/>
    <p:sldId id="258" r:id="rId4"/>
    <p:sldId id="370" r:id="rId5"/>
    <p:sldId id="371" r:id="rId6"/>
    <p:sldId id="265" r:id="rId7"/>
    <p:sldId id="295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53" r:id="rId18"/>
    <p:sldId id="261" r:id="rId19"/>
    <p:sldId id="294" r:id="rId20"/>
    <p:sldId id="298" r:id="rId21"/>
    <p:sldId id="360" r:id="rId22"/>
    <p:sldId id="341" r:id="rId23"/>
    <p:sldId id="342" r:id="rId24"/>
    <p:sldId id="343" r:id="rId25"/>
    <p:sldId id="344" r:id="rId26"/>
    <p:sldId id="349" r:id="rId27"/>
    <p:sldId id="355" r:id="rId28"/>
    <p:sldId id="345" r:id="rId29"/>
    <p:sldId id="346" r:id="rId30"/>
    <p:sldId id="347" r:id="rId31"/>
    <p:sldId id="348" r:id="rId32"/>
    <p:sldId id="302" r:id="rId33"/>
    <p:sldId id="351" r:id="rId34"/>
    <p:sldId id="352" r:id="rId35"/>
    <p:sldId id="350" r:id="rId36"/>
    <p:sldId id="268" r:id="rId37"/>
    <p:sldId id="303" r:id="rId38"/>
    <p:sldId id="356" r:id="rId39"/>
    <p:sldId id="354" r:id="rId40"/>
    <p:sldId id="330" r:id="rId41"/>
    <p:sldId id="372" r:id="rId42"/>
    <p:sldId id="329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F3F3F3"/>
    <a:srgbClr val="FFEF9F"/>
    <a:srgbClr val="D9D9D9"/>
    <a:srgbClr val="8C8C8C"/>
    <a:srgbClr val="DBDBDB"/>
    <a:srgbClr val="C5C5C5"/>
    <a:srgbClr val="B6B6B6"/>
    <a:srgbClr val="7A7A7A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1" autoAdjust="0"/>
    <p:restoredTop sz="95256" autoAdjust="0"/>
  </p:normalViewPr>
  <p:slideViewPr>
    <p:cSldViewPr snapToGrid="0">
      <p:cViewPr varScale="1">
        <p:scale>
          <a:sx n="106" d="100"/>
          <a:sy n="106" d="100"/>
        </p:scale>
        <p:origin x="62" y="67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observation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定義好我們</a:t>
            </a:r>
            <a:r>
              <a:rPr lang="en-US" altLang="zh-TW" dirty="0"/>
              <a:t>RL agent</a:t>
            </a:r>
            <a:r>
              <a:rPr lang="zh-TW" altLang="en-US" dirty="0"/>
              <a:t>會從環境中取得什麼樣的資訊，會經由</a:t>
            </a:r>
            <a:r>
              <a:rPr lang="en-US" altLang="zh-TW" dirty="0"/>
              <a:t>gym. </a:t>
            </a:r>
            <a:r>
              <a:rPr lang="en-US" altLang="zh-TW" dirty="0" err="1"/>
              <a:t>spaces.Space</a:t>
            </a:r>
            <a:r>
              <a:rPr lang="zh-TW" altLang="en-US" dirty="0"/>
              <a:t>進行包裝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這部分會用到</a:t>
            </a:r>
            <a:r>
              <a:rPr lang="en-US" altLang="zh-TW" dirty="0"/>
              <a:t>AlphaGo</a:t>
            </a:r>
            <a:r>
              <a:rPr lang="zh-TW" altLang="en-US" dirty="0"/>
              <a:t>對於圍棋的想法，簡單介紹一下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環境會將自己和對手過去</a:t>
            </a:r>
            <a:r>
              <a:rPr lang="en-US" altLang="zh-TW" dirty="0"/>
              <a:t>3</a:t>
            </a:r>
            <a:r>
              <a:rPr lang="zh-TW" altLang="en-US" dirty="0"/>
              <a:t>步的動作紀錄下來，落子的地方為</a:t>
            </a:r>
            <a:r>
              <a:rPr lang="en-US" altLang="zh-TW" dirty="0"/>
              <a:t>1</a:t>
            </a:r>
            <a:r>
              <a:rPr lang="zh-TW" altLang="en-US" dirty="0"/>
              <a:t>其餘為</a:t>
            </a:r>
            <a:r>
              <a:rPr lang="en-US" altLang="zh-TW" dirty="0"/>
              <a:t>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最後會加上自己顏色的特徵平面，白方為</a:t>
            </a:r>
            <a:r>
              <a:rPr lang="en-US" altLang="zh-TW" dirty="0"/>
              <a:t>0</a:t>
            </a:r>
            <a:r>
              <a:rPr lang="zh-TW" altLang="en-US" dirty="0"/>
              <a:t>黑方為</a:t>
            </a:r>
            <a:r>
              <a:rPr lang="en-US" altLang="zh-TW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1297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observation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定義好我們</a:t>
            </a:r>
            <a:r>
              <a:rPr lang="en-US" altLang="zh-TW" dirty="0"/>
              <a:t>RL agent</a:t>
            </a:r>
            <a:r>
              <a:rPr lang="zh-TW" altLang="en-US" dirty="0"/>
              <a:t>會從環境中取得什麼樣的資訊，會經由</a:t>
            </a:r>
            <a:r>
              <a:rPr lang="en-US" altLang="zh-TW" dirty="0"/>
              <a:t>gym. </a:t>
            </a:r>
            <a:r>
              <a:rPr lang="en-US" altLang="zh-TW" dirty="0" err="1"/>
              <a:t>spaces.Space</a:t>
            </a:r>
            <a:r>
              <a:rPr lang="zh-TW" altLang="en-US" dirty="0"/>
              <a:t>進行包裝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這部分會用到</a:t>
            </a:r>
            <a:r>
              <a:rPr lang="en-US" altLang="zh-TW" dirty="0"/>
              <a:t>AlphaGo</a:t>
            </a:r>
            <a:r>
              <a:rPr lang="zh-TW" altLang="en-US" dirty="0"/>
              <a:t>對於圍棋的想法，簡單介紹一下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環境會將自己和對手過去</a:t>
            </a:r>
            <a:r>
              <a:rPr lang="en-US" altLang="zh-TW" dirty="0"/>
              <a:t>3</a:t>
            </a:r>
            <a:r>
              <a:rPr lang="zh-TW" altLang="en-US" dirty="0"/>
              <a:t>步的動作紀錄下來，落子的地方為</a:t>
            </a:r>
            <a:r>
              <a:rPr lang="en-US" altLang="zh-TW" dirty="0"/>
              <a:t>1</a:t>
            </a:r>
            <a:r>
              <a:rPr lang="zh-TW" altLang="en-US" dirty="0"/>
              <a:t>其餘為</a:t>
            </a:r>
            <a:r>
              <a:rPr lang="en-US" altLang="zh-TW" dirty="0"/>
              <a:t>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最後會加上自己顏色的特徵平面，白方為</a:t>
            </a:r>
            <a:r>
              <a:rPr lang="en-US" altLang="zh-TW" dirty="0"/>
              <a:t>0</a:t>
            </a:r>
            <a:r>
              <a:rPr lang="zh-TW" altLang="en-US" dirty="0"/>
              <a:t>黑方為</a:t>
            </a:r>
            <a:r>
              <a:rPr lang="en-US" altLang="zh-TW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3826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observation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定義好我們</a:t>
            </a:r>
            <a:r>
              <a:rPr lang="en-US" altLang="zh-TW" dirty="0"/>
              <a:t>RL agent</a:t>
            </a:r>
            <a:r>
              <a:rPr lang="zh-TW" altLang="en-US" dirty="0"/>
              <a:t>會從環境中取得什麼樣的資訊，會經由</a:t>
            </a:r>
            <a:r>
              <a:rPr lang="en-US" altLang="zh-TW" dirty="0"/>
              <a:t>gym. </a:t>
            </a:r>
            <a:r>
              <a:rPr lang="en-US" altLang="zh-TW" dirty="0" err="1"/>
              <a:t>spaces.Space</a:t>
            </a:r>
            <a:r>
              <a:rPr lang="zh-TW" altLang="en-US" dirty="0"/>
              <a:t>進行包裝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這部分會用到</a:t>
            </a:r>
            <a:r>
              <a:rPr lang="en-US" altLang="zh-TW" dirty="0"/>
              <a:t>AlphaGo</a:t>
            </a:r>
            <a:r>
              <a:rPr lang="zh-TW" altLang="en-US" dirty="0"/>
              <a:t>對於圍棋的想法，簡單介紹一下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環境會將自己和對手過去</a:t>
            </a:r>
            <a:r>
              <a:rPr lang="en-US" altLang="zh-TW" dirty="0"/>
              <a:t>3</a:t>
            </a:r>
            <a:r>
              <a:rPr lang="zh-TW" altLang="en-US" dirty="0"/>
              <a:t>步的動作紀錄下來，落子的地方為</a:t>
            </a:r>
            <a:r>
              <a:rPr lang="en-US" altLang="zh-TW" dirty="0"/>
              <a:t>1</a:t>
            </a:r>
            <a:r>
              <a:rPr lang="zh-TW" altLang="en-US" dirty="0"/>
              <a:t>其餘為</a:t>
            </a:r>
            <a:r>
              <a:rPr lang="en-US" altLang="zh-TW" dirty="0"/>
              <a:t>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最後會加上自己顏色的特徵平面，白方為</a:t>
            </a:r>
            <a:r>
              <a:rPr lang="en-US" altLang="zh-TW" dirty="0"/>
              <a:t>0</a:t>
            </a:r>
            <a:r>
              <a:rPr lang="zh-TW" altLang="en-US" dirty="0"/>
              <a:t>黑方為</a:t>
            </a:r>
            <a:r>
              <a:rPr lang="en-US" altLang="zh-TW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8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observation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定義好我們</a:t>
            </a:r>
            <a:r>
              <a:rPr lang="en-US" altLang="zh-TW" dirty="0"/>
              <a:t>RL agent</a:t>
            </a:r>
            <a:r>
              <a:rPr lang="zh-TW" altLang="en-US" dirty="0"/>
              <a:t>會從環境中取得什麼樣的資訊，會經由</a:t>
            </a:r>
            <a:r>
              <a:rPr lang="en-US" altLang="zh-TW" dirty="0"/>
              <a:t>gym. </a:t>
            </a:r>
            <a:r>
              <a:rPr lang="en-US" altLang="zh-TW" dirty="0" err="1"/>
              <a:t>spaces.Space</a:t>
            </a:r>
            <a:r>
              <a:rPr lang="zh-TW" altLang="en-US" dirty="0"/>
              <a:t>進行包裝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這部分會用到</a:t>
            </a:r>
            <a:r>
              <a:rPr lang="en-US" altLang="zh-TW" dirty="0"/>
              <a:t>AlphaGo</a:t>
            </a:r>
            <a:r>
              <a:rPr lang="zh-TW" altLang="en-US" dirty="0"/>
              <a:t>對於圍棋的想法，簡單介紹一下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環境會將自己和對手過去</a:t>
            </a:r>
            <a:r>
              <a:rPr lang="en-US" altLang="zh-TW" dirty="0"/>
              <a:t>3</a:t>
            </a:r>
            <a:r>
              <a:rPr lang="zh-TW" altLang="en-US" dirty="0"/>
              <a:t>步的動作紀錄下來，落子的地方為</a:t>
            </a:r>
            <a:r>
              <a:rPr lang="en-US" altLang="zh-TW" dirty="0"/>
              <a:t>1</a:t>
            </a:r>
            <a:r>
              <a:rPr lang="zh-TW" altLang="en-US" dirty="0"/>
              <a:t>其餘為</a:t>
            </a:r>
            <a:r>
              <a:rPr lang="en-US" altLang="zh-TW" dirty="0"/>
              <a:t>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最後會加上自己顏色的特徵平面，白方為</a:t>
            </a:r>
            <a:r>
              <a:rPr lang="en-US" altLang="zh-TW" dirty="0"/>
              <a:t>0</a:t>
            </a:r>
            <a:r>
              <a:rPr lang="zh-TW" altLang="en-US" dirty="0"/>
              <a:t>黑方為</a:t>
            </a:r>
            <a:r>
              <a:rPr lang="en-US" altLang="zh-TW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3359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observation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定義好我們</a:t>
            </a:r>
            <a:r>
              <a:rPr lang="en-US" altLang="zh-TW" dirty="0"/>
              <a:t>RL agent</a:t>
            </a:r>
            <a:r>
              <a:rPr lang="zh-TW" altLang="en-US" dirty="0"/>
              <a:t>會從環境中取得什麼樣的資訊，會經由</a:t>
            </a:r>
            <a:r>
              <a:rPr lang="en-US" altLang="zh-TW" dirty="0"/>
              <a:t>gym. </a:t>
            </a:r>
            <a:r>
              <a:rPr lang="en-US" altLang="zh-TW" dirty="0" err="1"/>
              <a:t>spaces.Space</a:t>
            </a:r>
            <a:r>
              <a:rPr lang="zh-TW" altLang="en-US" dirty="0"/>
              <a:t>進行包裝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這部分會用到</a:t>
            </a:r>
            <a:r>
              <a:rPr lang="en-US" altLang="zh-TW" dirty="0"/>
              <a:t>AlphaGo</a:t>
            </a:r>
            <a:r>
              <a:rPr lang="zh-TW" altLang="en-US" dirty="0"/>
              <a:t>對於圍棋的想法，簡單介紹一下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環境會將自己和對手過去</a:t>
            </a:r>
            <a:r>
              <a:rPr lang="en-US" altLang="zh-TW" dirty="0"/>
              <a:t>3</a:t>
            </a:r>
            <a:r>
              <a:rPr lang="zh-TW" altLang="en-US" dirty="0"/>
              <a:t>步的動作紀錄下來，落子的地方為</a:t>
            </a:r>
            <a:r>
              <a:rPr lang="en-US" altLang="zh-TW" dirty="0"/>
              <a:t>1</a:t>
            </a:r>
            <a:r>
              <a:rPr lang="zh-TW" altLang="en-US" dirty="0"/>
              <a:t>其餘為</a:t>
            </a:r>
            <a:r>
              <a:rPr lang="en-US" altLang="zh-TW" dirty="0"/>
              <a:t>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最後會加上自己顏色的特徵平面，白方為</a:t>
            </a:r>
            <a:r>
              <a:rPr lang="en-US" altLang="zh-TW" dirty="0"/>
              <a:t>0</a:t>
            </a:r>
            <a:r>
              <a:rPr lang="zh-TW" altLang="en-US" dirty="0"/>
              <a:t>黑方為</a:t>
            </a:r>
            <a:r>
              <a:rPr lang="en-US" altLang="zh-TW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97182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action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en-US" altLang="zh-TW" dirty="0"/>
              <a:t>RL agent</a:t>
            </a:r>
            <a:r>
              <a:rPr lang="zh-TW" altLang="en-US" dirty="0"/>
              <a:t>可以執行的動作，因為棋盤大小為</a:t>
            </a:r>
            <a:r>
              <a:rPr lang="en-US" altLang="zh-TW" dirty="0"/>
              <a:t>9</a:t>
            </a:r>
            <a:r>
              <a:rPr lang="zh-TW" altLang="en-US" dirty="0"/>
              <a:t>*</a:t>
            </a:r>
            <a:r>
              <a:rPr lang="en-US" altLang="zh-TW" dirty="0"/>
              <a:t>9</a:t>
            </a:r>
            <a:r>
              <a:rPr lang="zh-TW" altLang="en-US" dirty="0"/>
              <a:t>，所以可落子的範圍就是</a:t>
            </a:r>
            <a:r>
              <a:rPr lang="en-US" altLang="zh-TW" dirty="0"/>
              <a:t>81</a:t>
            </a:r>
            <a:r>
              <a:rPr lang="zh-TW" altLang="en-US" dirty="0"/>
              <a:t>個，一樣由</a:t>
            </a:r>
            <a:r>
              <a:rPr lang="en-US" altLang="zh-TW" dirty="0"/>
              <a:t>gym. </a:t>
            </a:r>
            <a:r>
              <a:rPr lang="en-US" altLang="zh-TW" dirty="0" err="1"/>
              <a:t>spaces.Space</a:t>
            </a:r>
            <a:r>
              <a:rPr lang="zh-TW" altLang="en-US" dirty="0"/>
              <a:t>進行包裝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729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reset()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zh-TW" altLang="en-US" dirty="0"/>
              <a:t>這部分就是重設環境狀態，具體來講將把棋盤清空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9978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step()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zh-TW" dirty="0"/>
              <a:t>Input</a:t>
            </a:r>
            <a:r>
              <a:rPr lang="zh-TW" altLang="en-US" dirty="0"/>
              <a:t>為</a:t>
            </a:r>
            <a:r>
              <a:rPr lang="en-US" altLang="zh-TW" dirty="0"/>
              <a:t>agent</a:t>
            </a:r>
            <a:r>
              <a:rPr lang="zh-TW" altLang="en-US" dirty="0"/>
              <a:t>的動作，環境要根據</a:t>
            </a:r>
            <a:r>
              <a:rPr lang="en-US" altLang="zh-TW" dirty="0"/>
              <a:t>agent</a:t>
            </a:r>
            <a:r>
              <a:rPr lang="zh-TW" altLang="en-US" dirty="0"/>
              <a:t>所選擇的動作改變自身狀態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zh-TW" altLang="en-US" dirty="0"/>
              <a:t>要回傳</a:t>
            </a:r>
            <a:r>
              <a:rPr lang="en-US" altLang="zh-TW" dirty="0"/>
              <a:t>observation</a:t>
            </a:r>
            <a:r>
              <a:rPr lang="zh-TW" altLang="en-US" dirty="0"/>
              <a:t>、</a:t>
            </a:r>
            <a:r>
              <a:rPr lang="en-US" altLang="zh-TW" dirty="0"/>
              <a:t>reward</a:t>
            </a:r>
            <a:r>
              <a:rPr lang="zh-TW" altLang="en-US" dirty="0"/>
              <a:t>、</a:t>
            </a:r>
            <a:r>
              <a:rPr lang="en-US" altLang="zh-TW" dirty="0"/>
              <a:t>done</a:t>
            </a:r>
            <a:r>
              <a:rPr lang="zh-TW" altLang="en-US" dirty="0"/>
              <a:t>、</a:t>
            </a:r>
            <a:r>
              <a:rPr lang="en-US" altLang="zh-TW" dirty="0"/>
              <a:t>info</a:t>
            </a:r>
            <a:r>
              <a:rPr lang="zh-TW" altLang="en-US" dirty="0"/>
              <a:t>這四個東西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zh-TW" altLang="en-US" dirty="0"/>
              <a:t>改變之後的</a:t>
            </a:r>
            <a:r>
              <a:rPr lang="en-US" altLang="zh-TW" dirty="0"/>
              <a:t>observation</a:t>
            </a:r>
            <a:r>
              <a:rPr lang="zh-TW" altLang="en-US" dirty="0"/>
              <a:t>，回饋給</a:t>
            </a:r>
            <a:r>
              <a:rPr lang="en-US" altLang="zh-TW" dirty="0"/>
              <a:t>RL agent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zh-TW" dirty="0"/>
              <a:t>reward</a:t>
            </a:r>
            <a:r>
              <a:rPr lang="zh-TW" altLang="en-US" dirty="0"/>
              <a:t>就是從環境中獲取的獎勵，</a:t>
            </a:r>
            <a:r>
              <a:rPr lang="en-US" altLang="zh-TW" dirty="0"/>
              <a:t>RL agent</a:t>
            </a:r>
            <a:r>
              <a:rPr lang="zh-TW" altLang="en-US" dirty="0"/>
              <a:t>要學會如何最大化</a:t>
            </a:r>
            <a:r>
              <a:rPr lang="en-US" altLang="zh-TW" dirty="0"/>
              <a:t>reward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zh-TW" dirty="0"/>
              <a:t>done</a:t>
            </a:r>
            <a:r>
              <a:rPr lang="zh-TW" altLang="en-US" dirty="0"/>
              <a:t>就是用來提示一局遊戲結束了沒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zh-TW" dirty="0"/>
              <a:t>Info</a:t>
            </a:r>
            <a:r>
              <a:rPr lang="zh-TW" altLang="en-US" dirty="0"/>
              <a:t>就是一些環境資訊，通常是用來</a:t>
            </a:r>
            <a:r>
              <a:rPr lang="en-US" altLang="zh-TW" dirty="0"/>
              <a:t>debug</a:t>
            </a:r>
            <a:r>
              <a:rPr lang="zh-TW" altLang="en-US" dirty="0"/>
              <a:t>，可以自定義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7130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來談談為甚麼我們需要虛擬貨幣；試想一下這個場景，你跟一些陌生人有頻繁的交易需求，你們透過網路來記錄每筆交易，每個月底進行結算，結餘為正的人向公家拿錢；結餘為負的人則向公家付錢，因此基本上虛擬貨幣的出發點就是一個公共帳本，然後經過了一系列問題的解決，最終變成了我們這次報告的主題</a:t>
            </a:r>
            <a:r>
              <a:rPr lang="en-US" altLang="zh-TW" dirty="0"/>
              <a:t>—</a:t>
            </a:r>
            <a:r>
              <a:rPr lang="zh-TW" altLang="en-US" dirty="0"/>
              <a:t>加密貨幣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693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Monte Carlo Tree Search Rollout: </a:t>
            </a:r>
            <a:r>
              <a:rPr lang="zh-TW" altLang="en-US" dirty="0"/>
              <a:t>簡單說來就是海量棋局模擬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通過</a:t>
            </a:r>
            <a:r>
              <a:rPr lang="zh-TW" altLang="en-US" b="1" dirty="0"/>
              <a:t>現有的</a:t>
            </a:r>
            <a:r>
              <a:rPr lang="en-US" altLang="zh-TW" b="1" dirty="0"/>
              <a:t>Policy Network</a:t>
            </a:r>
            <a:r>
              <a:rPr lang="zh-TW" altLang="en-US" b="1" dirty="0"/>
              <a:t>策略</a:t>
            </a:r>
            <a:r>
              <a:rPr lang="zh-TW" altLang="en-US" dirty="0"/>
              <a:t>完成一次</a:t>
            </a:r>
            <a:r>
              <a:rPr lang="zh-TW" altLang="en-US" b="1" dirty="0"/>
              <a:t>從某局面節點到最終遊戲勝負結束</a:t>
            </a:r>
            <a:r>
              <a:rPr lang="zh-TW" altLang="en-US" dirty="0"/>
              <a:t>的對弈，這個完整的對弈叫做</a:t>
            </a:r>
            <a:r>
              <a:rPr lang="en-US" altLang="zh-TW" b="1" dirty="0"/>
              <a:t>rollout</a:t>
            </a:r>
            <a:r>
              <a:rPr lang="zh-TW" altLang="en-US" dirty="0"/>
              <a:t>，又稱</a:t>
            </a:r>
            <a:r>
              <a:rPr lang="en-US" altLang="zh-TW" dirty="0"/>
              <a:t>playout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完成一次</a:t>
            </a:r>
            <a:r>
              <a:rPr lang="en-US" altLang="zh-TW" dirty="0"/>
              <a:t>rollout</a:t>
            </a:r>
            <a:r>
              <a:rPr lang="zh-TW" altLang="en-US" dirty="0"/>
              <a:t>之後，</a:t>
            </a:r>
            <a:r>
              <a:rPr lang="zh-TW" altLang="en-US" b="1" dirty="0"/>
              <a:t>通過局面樹層層回溯到初始局面節點</a:t>
            </a:r>
            <a:r>
              <a:rPr lang="zh-TW" altLang="en-US" dirty="0"/>
              <a:t>，並在回溯過程中</a:t>
            </a:r>
            <a:r>
              <a:rPr lang="zh-TW" altLang="en-US" b="1" dirty="0"/>
              <a:t>同步修訂所有經過的局面節點的統計指標</a:t>
            </a:r>
            <a:r>
              <a:rPr lang="zh-TW" altLang="en-US" dirty="0"/>
              <a:t>，修正原先</a:t>
            </a:r>
            <a:r>
              <a:rPr lang="en-US" altLang="zh-TW" dirty="0"/>
              <a:t>policy network</a:t>
            </a:r>
            <a:r>
              <a:rPr lang="zh-TW" altLang="en-US" dirty="0"/>
              <a:t>對於落子導致輸贏的判斷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4225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Monte Carlo Tree Search Rollout: </a:t>
            </a:r>
            <a:r>
              <a:rPr lang="zh-TW" altLang="en-US" dirty="0"/>
              <a:t>簡單說來就是海量棋局模擬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通過</a:t>
            </a:r>
            <a:r>
              <a:rPr lang="zh-TW" altLang="en-US" b="1" dirty="0"/>
              <a:t>現有的</a:t>
            </a:r>
            <a:r>
              <a:rPr lang="en-US" altLang="zh-TW" b="1" dirty="0"/>
              <a:t>Policy Network</a:t>
            </a:r>
            <a:r>
              <a:rPr lang="zh-TW" altLang="en-US" b="1" dirty="0"/>
              <a:t>策略</a:t>
            </a:r>
            <a:r>
              <a:rPr lang="zh-TW" altLang="en-US" dirty="0"/>
              <a:t>完成一次</a:t>
            </a:r>
            <a:r>
              <a:rPr lang="zh-TW" altLang="en-US" b="1" dirty="0"/>
              <a:t>從某局面節點到最終遊戲勝負結束</a:t>
            </a:r>
            <a:r>
              <a:rPr lang="zh-TW" altLang="en-US" dirty="0"/>
              <a:t>的對弈，這個完整的對弈叫做</a:t>
            </a:r>
            <a:r>
              <a:rPr lang="en-US" altLang="zh-TW" b="1" dirty="0"/>
              <a:t>rollout</a:t>
            </a:r>
            <a:r>
              <a:rPr lang="zh-TW" altLang="en-US" dirty="0"/>
              <a:t>，又稱</a:t>
            </a:r>
            <a:r>
              <a:rPr lang="en-US" altLang="zh-TW" dirty="0"/>
              <a:t>playout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完成一次</a:t>
            </a:r>
            <a:r>
              <a:rPr lang="en-US" altLang="zh-TW" dirty="0"/>
              <a:t>rollout</a:t>
            </a:r>
            <a:r>
              <a:rPr lang="zh-TW" altLang="en-US" dirty="0"/>
              <a:t>之後，</a:t>
            </a:r>
            <a:r>
              <a:rPr lang="zh-TW" altLang="en-US" b="1" dirty="0"/>
              <a:t>通過局面樹層層回溯到初始局面節點</a:t>
            </a:r>
            <a:r>
              <a:rPr lang="zh-TW" altLang="en-US" dirty="0"/>
              <a:t>，並在回溯過程中</a:t>
            </a:r>
            <a:r>
              <a:rPr lang="zh-TW" altLang="en-US" b="1" dirty="0"/>
              <a:t>同步修訂所有經過的局面節點的統計指標</a:t>
            </a:r>
            <a:r>
              <a:rPr lang="zh-TW" altLang="en-US" dirty="0"/>
              <a:t>，修正原先</a:t>
            </a:r>
            <a:r>
              <a:rPr lang="en-US" altLang="zh-TW" dirty="0"/>
              <a:t>policy network</a:t>
            </a:r>
            <a:r>
              <a:rPr lang="zh-TW" altLang="en-US" dirty="0"/>
              <a:t>對於落子導致輸贏的判斷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959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從根節點出發，根據現有統計的信息和</a:t>
            </a:r>
            <a:r>
              <a:rPr lang="en-US" altLang="zh-TW" dirty="0"/>
              <a:t>selection</a:t>
            </a:r>
            <a:r>
              <a:rPr lang="zh-TW" altLang="en-US" dirty="0"/>
              <a:t>規則，選擇子節點遞歸向下做決定</a:t>
            </a:r>
          </a:p>
        </p:txBody>
      </p:sp>
    </p:spTree>
    <p:extLst>
      <p:ext uri="{BB962C8B-B14F-4D97-AF65-F5344CB8AC3E}">
        <p14:creationId xmlns:p14="http://schemas.microsoft.com/office/powerpoint/2010/main" val="4014539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在不斷擴張決策樹並收集節點統計信息的同時，</a:t>
            </a:r>
            <a:r>
              <a:rPr lang="en-US" altLang="zh-TW" dirty="0"/>
              <a:t>MCTS</a:t>
            </a:r>
            <a:r>
              <a:rPr lang="zh-TW" altLang="en-US" dirty="0"/>
              <a:t>根據規則來</a:t>
            </a:r>
            <a:r>
              <a:rPr lang="zh-TW" altLang="en-US" b="1" dirty="0">
                <a:effectLst/>
              </a:rPr>
              <a:t>權衡探索目的（採樣不足）</a:t>
            </a:r>
            <a:r>
              <a:rPr lang="zh-TW" altLang="en-US" dirty="0"/>
              <a:t>或</a:t>
            </a:r>
            <a:r>
              <a:rPr lang="zh-TW" altLang="en-US" b="1" dirty="0">
                <a:effectLst/>
              </a:rPr>
              <a:t>利用目的</a:t>
            </a:r>
            <a:r>
              <a:rPr lang="zh-TW" altLang="en-US" dirty="0"/>
              <a:t>來做決策，這個權衡規則叫做</a:t>
            </a:r>
            <a:r>
              <a:rPr lang="en-US" altLang="zh-TW" b="1" dirty="0">
                <a:effectLst/>
              </a:rPr>
              <a:t>Upper Confidence Bound</a:t>
            </a:r>
            <a:r>
              <a:rPr lang="zh-TW" altLang="en-US" b="1" dirty="0">
                <a:effectLst/>
              </a:rPr>
              <a:t>（</a:t>
            </a:r>
            <a:r>
              <a:rPr lang="en-US" altLang="zh-TW" b="1" dirty="0">
                <a:effectLst/>
              </a:rPr>
              <a:t>UCB</a:t>
            </a:r>
            <a:r>
              <a:rPr lang="zh-TW" altLang="en-US" b="1" dirty="0">
                <a:effectLst/>
              </a:rPr>
              <a:t>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2085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某節點有兩個子節點</a:t>
            </a:r>
            <a:r>
              <a:rPr lang="en-US" altLang="zh-TW" dirty="0"/>
              <a:t>s1, s2</a:t>
            </a:r>
            <a:r>
              <a:rPr lang="zh-TW" altLang="en-US" dirty="0"/>
              <a:t>，它們的統計指標為</a:t>
            </a:r>
            <a:r>
              <a:rPr lang="en-US" altLang="zh-TW" dirty="0"/>
              <a:t>s1: w/n = 3/4</a:t>
            </a:r>
            <a:r>
              <a:rPr lang="zh-TW" altLang="en-US" dirty="0"/>
              <a:t>，</a:t>
            </a:r>
            <a:r>
              <a:rPr lang="en-US" altLang="zh-TW" dirty="0"/>
              <a:t>s2: w/n = 6/8</a:t>
            </a:r>
            <a:r>
              <a:rPr lang="zh-TW" altLang="en-US" dirty="0"/>
              <a:t>，由於兩者輸贏比率一樣，因此根據公式，</a:t>
            </a:r>
            <a:r>
              <a:rPr lang="zh-TW" altLang="en-US" b="1" dirty="0">
                <a:effectLst/>
              </a:rPr>
              <a:t>訪問次數少的節點出於</a:t>
            </a:r>
            <a:r>
              <a:rPr lang="en-US" altLang="zh-TW" b="1" dirty="0">
                <a:effectLst/>
              </a:rPr>
              <a:t>Exploration</a:t>
            </a:r>
            <a:r>
              <a:rPr lang="zh-TW" altLang="en-US" b="1" dirty="0">
                <a:effectLst/>
              </a:rPr>
              <a:t>的目的勝出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4394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1684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原本初始化是根據</a:t>
            </a:r>
            <a:r>
              <a:rPr lang="en-US" altLang="zh-TW" dirty="0"/>
              <a:t>network</a:t>
            </a:r>
            <a:r>
              <a:rPr lang="zh-TW" altLang="en-US" dirty="0"/>
              <a:t>給的初始權重，但我們加入噪音去影響這些固定的機率</a:t>
            </a:r>
            <a:endParaRPr lang="en-US" altLang="zh-TW" dirty="0"/>
          </a:p>
          <a:p>
            <a:r>
              <a:rPr lang="zh-TW" altLang="en-US" dirty="0"/>
              <a:t>結算分式後續提到會對於</a:t>
            </a:r>
            <a:r>
              <a:rPr lang="en-US" altLang="zh-TW" dirty="0"/>
              <a:t>MCTS</a:t>
            </a:r>
            <a:r>
              <a:rPr lang="zh-TW" altLang="en-US" dirty="0"/>
              <a:t>去做優化，並藉此計算最終分數，我們會根據這項分數去隨機選擇</a:t>
            </a:r>
          </a:p>
        </p:txBody>
      </p:sp>
    </p:spTree>
    <p:extLst>
      <p:ext uri="{BB962C8B-B14F-4D97-AF65-F5344CB8AC3E}">
        <p14:creationId xmlns:p14="http://schemas.microsoft.com/office/powerpoint/2010/main" val="4229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696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786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674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77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None/>
            </a:pPr>
            <a:r>
              <a:rPr lang="zh-TW" altLang="en-US" sz="1100" b="1" dirty="0">
                <a:solidFill>
                  <a:schemeClr val="lt1"/>
                </a:solidFill>
              </a:rPr>
              <a:t>想法</a:t>
            </a:r>
            <a:endParaRPr lang="en-US" altLang="zh-TW" sz="1100" b="1" dirty="0">
              <a:solidFill>
                <a:schemeClr val="lt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我們想透過強化學習的方式，來訓練五子棋 </a:t>
            </a:r>
            <a:r>
              <a:rPr lang="en-US" altLang="zh-TW" sz="1100" dirty="0">
                <a:solidFill>
                  <a:schemeClr val="lt1"/>
                </a:solidFill>
                <a:latin typeface="Nunito Sans"/>
                <a:sym typeface="Nunito Sans"/>
              </a:rPr>
              <a:t>AI</a:t>
            </a: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 模型，並且讓模型可以和玩家實際對弈！</a:t>
            </a:r>
            <a:endParaRPr lang="en-US" altLang="zh-TW" sz="11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  <a:sym typeface="Nunito Sans"/>
            </a:endParaRP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為了致敬知名的圍棋 </a:t>
            </a:r>
            <a:r>
              <a:rPr lang="en-US" altLang="zh-TW" sz="1100" dirty="0">
                <a:solidFill>
                  <a:schemeClr val="lt1"/>
                </a:solidFill>
                <a:latin typeface="Nunito Sans"/>
                <a:sym typeface="Nunito Sans"/>
              </a:rPr>
              <a:t>AI</a:t>
            </a: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 模型 </a:t>
            </a:r>
            <a:r>
              <a:rPr lang="en-US" altLang="zh-TW" sz="1100" dirty="0" err="1">
                <a:solidFill>
                  <a:schemeClr val="lt1"/>
                </a:solidFill>
                <a:latin typeface="Nunito Sans"/>
                <a:sym typeface="Nunito Sans"/>
              </a:rPr>
              <a:t>AlphaGO</a:t>
            </a: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，因此將我們的模型命名為 </a:t>
            </a:r>
            <a:r>
              <a:rPr lang="en-US" altLang="zh-TW" sz="1100" dirty="0" err="1">
                <a:solidFill>
                  <a:schemeClr val="lt1"/>
                </a:solidFill>
                <a:latin typeface="Nunito Sans"/>
                <a:sym typeface="Nunito Sans"/>
              </a:rPr>
              <a:t>BetaGobang</a:t>
            </a: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 </a:t>
            </a:r>
            <a:r>
              <a:rPr lang="en-US" altLang="zh-TW" sz="1100" dirty="0">
                <a:solidFill>
                  <a:schemeClr val="lt1"/>
                </a:solidFill>
                <a:latin typeface="Nunito Sans"/>
                <a:sym typeface="Nunito Sans"/>
              </a:rPr>
              <a:t>(</a:t>
            </a: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五子棋的英文是 </a:t>
            </a:r>
            <a:r>
              <a:rPr lang="en-US" altLang="zh-TW" sz="1100" dirty="0">
                <a:solidFill>
                  <a:schemeClr val="lt1"/>
                </a:solidFill>
                <a:latin typeface="Nunito Sans"/>
                <a:sym typeface="Nunito Sans"/>
              </a:rPr>
              <a:t>Gobang)</a:t>
            </a: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。</a:t>
            </a:r>
            <a:endParaRPr lang="en-US" altLang="zh-TW" sz="1100" dirty="0">
              <a:solidFill>
                <a:schemeClr val="lt1"/>
              </a:solidFill>
              <a:latin typeface="Nunito Sans"/>
              <a:sym typeface="Nunito Sans"/>
            </a:endParaRPr>
          </a:p>
          <a:p>
            <a:pPr marL="0" indent="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None/>
            </a:pPr>
            <a:endParaRPr lang="en-US" altLang="zh-TW" sz="1100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4693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None/>
            </a:pPr>
            <a:r>
              <a:rPr lang="zh-TW" altLang="en-US" sz="1100" b="1" dirty="0"/>
              <a:t>動機</a:t>
            </a:r>
            <a:endParaRPr lang="en-US" altLang="zh-TW" sz="1100" b="1" dirty="0"/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人工智慧已經有許多實際應用，像是影像辨識、自然語言處理等，其中最近很熱門的技術就是強化學習。</a:t>
            </a:r>
            <a:endParaRPr lang="en-US" altLang="zh-TW" sz="1100" dirty="0">
              <a:solidFill>
                <a:schemeClr val="lt1"/>
              </a:solidFill>
              <a:latin typeface="Nunito Sans"/>
              <a:sym typeface="Nunito Sans"/>
            </a:endParaRP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我們都沒有試過將強化學習應用在遊戲方面，因此我們選了相對簡單且比較少人做過的五子棋，當作環境來訓練 </a:t>
            </a:r>
            <a:r>
              <a:rPr lang="en-US" altLang="zh-TW" sz="1100" dirty="0">
                <a:solidFill>
                  <a:schemeClr val="lt1"/>
                </a:solidFill>
                <a:latin typeface="Nunito Sans"/>
                <a:sym typeface="Nunito Sans"/>
              </a:rPr>
              <a:t>AI</a:t>
            </a: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 模型。</a:t>
            </a:r>
            <a:endParaRPr lang="en-US" altLang="zh-TW" sz="1100" dirty="0">
              <a:solidFill>
                <a:schemeClr val="lt1"/>
              </a:solidFill>
              <a:latin typeface="Nunito Sans"/>
              <a:sym typeface="Nunito Sans"/>
            </a:endParaRP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希望在強化學習的框架與遊戲環境互動的訓練下，打造出屬於自己的五子棋 </a:t>
            </a:r>
            <a:r>
              <a:rPr lang="en-US" altLang="zh-TW" sz="1100" dirty="0">
                <a:solidFill>
                  <a:schemeClr val="lt1"/>
                </a:solidFill>
                <a:latin typeface="Nunito Sans"/>
                <a:sym typeface="Nunito Sans"/>
              </a:rPr>
              <a:t>AI – </a:t>
            </a:r>
            <a:r>
              <a:rPr lang="en-US" altLang="zh-TW" sz="1100" dirty="0" err="1">
                <a:solidFill>
                  <a:schemeClr val="lt1"/>
                </a:solidFill>
                <a:latin typeface="Nunito Sans"/>
                <a:sym typeface="Nunito Sans"/>
              </a:rPr>
              <a:t>BetaGobang</a:t>
            </a:r>
            <a:r>
              <a:rPr lang="zh-TW" altLang="en-US" sz="1100" dirty="0">
                <a:solidFill>
                  <a:schemeClr val="lt1"/>
                </a:solidFill>
                <a:latin typeface="Nunito Sans"/>
                <a:sym typeface="Nunito Sans"/>
              </a:rPr>
              <a:t>。</a:t>
            </a:r>
            <a:endParaRPr lang="en-US" altLang="zh-TW" sz="1100" dirty="0">
              <a:solidFill>
                <a:schemeClr val="lt1"/>
              </a:solidFill>
              <a:latin typeface="Nunito Sans"/>
              <a:sym typeface="Nunito Sans"/>
            </a:endParaRPr>
          </a:p>
          <a:p>
            <a:pPr marL="0" indent="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None/>
            </a:pPr>
            <a:endParaRPr lang="en-US" altLang="zh-TW" sz="1100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35932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既然選擇</a:t>
            </a:r>
            <a:r>
              <a:rPr lang="en-US" altLang="zh-TW" dirty="0"/>
              <a:t>RL</a:t>
            </a:r>
            <a:r>
              <a:rPr lang="zh-TW" altLang="en-US" dirty="0"/>
              <a:t>作為我們實作的方法，那就要先為它準備好一個環境來讓它好好地發揮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我們這個</a:t>
            </a:r>
            <a:r>
              <a:rPr lang="en-US" altLang="zh-TW" dirty="0"/>
              <a:t>Project</a:t>
            </a:r>
            <a:r>
              <a:rPr lang="zh-TW" altLang="en-US" dirty="0"/>
              <a:t>選擇由</a:t>
            </a:r>
            <a:r>
              <a:rPr lang="en-US" altLang="zh-TW" dirty="0" err="1"/>
              <a:t>openai</a:t>
            </a:r>
            <a:r>
              <a:rPr lang="zh-TW" altLang="en-US" dirty="0"/>
              <a:t>建立的</a:t>
            </a:r>
            <a:r>
              <a:rPr lang="en-US" altLang="zh-TW" dirty="0"/>
              <a:t>gym</a:t>
            </a:r>
            <a:r>
              <a:rPr lang="zh-TW" altLang="en-US" dirty="0"/>
              <a:t>框架來做為我們五子棋遊戲環境的建立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最主要有</a:t>
            </a:r>
            <a:r>
              <a:rPr lang="en-US" altLang="zh-TW" dirty="0"/>
              <a:t>*</a:t>
            </a:r>
            <a:r>
              <a:rPr lang="zh-TW" altLang="en-US" dirty="0"/>
              <a:t>個東西要自己定義，我們棋盤的大小為</a:t>
            </a:r>
            <a:r>
              <a:rPr lang="en-US" altLang="zh-TW" dirty="0"/>
              <a:t>9</a:t>
            </a:r>
            <a:r>
              <a:rPr lang="zh-TW" altLang="en-US" dirty="0"/>
              <a:t>*</a:t>
            </a:r>
            <a:r>
              <a:rPr lang="en-US" altLang="zh-TW" dirty="0"/>
              <a:t>9:</a:t>
            </a:r>
          </a:p>
        </p:txBody>
      </p:sp>
    </p:spTree>
    <p:extLst>
      <p:ext uri="{BB962C8B-B14F-4D97-AF65-F5344CB8AC3E}">
        <p14:creationId xmlns:p14="http://schemas.microsoft.com/office/powerpoint/2010/main" val="170425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observation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定義好我們</a:t>
            </a:r>
            <a:r>
              <a:rPr lang="en-US" altLang="zh-TW" dirty="0"/>
              <a:t>RL agent</a:t>
            </a:r>
            <a:r>
              <a:rPr lang="zh-TW" altLang="en-US" dirty="0"/>
              <a:t>會從環境中取得什麼樣的資訊，會經由</a:t>
            </a:r>
            <a:r>
              <a:rPr lang="en-US" altLang="zh-TW" dirty="0"/>
              <a:t>gym. </a:t>
            </a:r>
            <a:r>
              <a:rPr lang="en-US" altLang="zh-TW" dirty="0" err="1"/>
              <a:t>spaces.Space</a:t>
            </a:r>
            <a:r>
              <a:rPr lang="zh-TW" altLang="en-US" dirty="0"/>
              <a:t>進行包裝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這部分會用到</a:t>
            </a:r>
            <a:r>
              <a:rPr lang="en-US" altLang="zh-TW" dirty="0"/>
              <a:t>AlphaGo</a:t>
            </a:r>
            <a:r>
              <a:rPr lang="zh-TW" altLang="en-US" dirty="0"/>
              <a:t>對於圍棋的想法，簡單介紹一下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環境會將自己和對手過去</a:t>
            </a:r>
            <a:r>
              <a:rPr lang="en-US" altLang="zh-TW" dirty="0"/>
              <a:t>3</a:t>
            </a:r>
            <a:r>
              <a:rPr lang="zh-TW" altLang="en-US" dirty="0"/>
              <a:t>步的動作紀錄下來，落子的地方為</a:t>
            </a:r>
            <a:r>
              <a:rPr lang="en-US" altLang="zh-TW" dirty="0"/>
              <a:t>1</a:t>
            </a:r>
            <a:r>
              <a:rPr lang="zh-TW" altLang="en-US" dirty="0"/>
              <a:t>其餘為</a:t>
            </a:r>
            <a:r>
              <a:rPr lang="en-US" altLang="zh-TW" dirty="0"/>
              <a:t>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最後會加上自己顏色的特徵平面，白方為</a:t>
            </a:r>
            <a:r>
              <a:rPr lang="en-US" altLang="zh-TW" dirty="0"/>
              <a:t>0</a:t>
            </a:r>
            <a:r>
              <a:rPr lang="zh-TW" altLang="en-US" dirty="0"/>
              <a:t>黑方為</a:t>
            </a:r>
            <a:r>
              <a:rPr lang="en-US" altLang="zh-TW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4794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observation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定義好我們</a:t>
            </a:r>
            <a:r>
              <a:rPr lang="en-US" altLang="zh-TW" dirty="0"/>
              <a:t>RL agent</a:t>
            </a:r>
            <a:r>
              <a:rPr lang="zh-TW" altLang="en-US" dirty="0"/>
              <a:t>會從環境中取得什麼樣的資訊，會經由</a:t>
            </a:r>
            <a:r>
              <a:rPr lang="en-US" altLang="zh-TW" dirty="0"/>
              <a:t>gym. </a:t>
            </a:r>
            <a:r>
              <a:rPr lang="en-US" altLang="zh-TW" dirty="0" err="1"/>
              <a:t>spaces.Space</a:t>
            </a:r>
            <a:r>
              <a:rPr lang="zh-TW" altLang="en-US" dirty="0"/>
              <a:t>進行包裝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這部分會用到</a:t>
            </a:r>
            <a:r>
              <a:rPr lang="en-US" altLang="zh-TW" dirty="0"/>
              <a:t>AlphaGo</a:t>
            </a:r>
            <a:r>
              <a:rPr lang="zh-TW" altLang="en-US" dirty="0"/>
              <a:t>對於圍棋的想法，簡單介紹一下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環境會將自己和對手過去</a:t>
            </a:r>
            <a:r>
              <a:rPr lang="en-US" altLang="zh-TW" dirty="0"/>
              <a:t>3</a:t>
            </a:r>
            <a:r>
              <a:rPr lang="zh-TW" altLang="en-US" dirty="0"/>
              <a:t>步的動作紀錄下來，落子的地方為</a:t>
            </a:r>
            <a:r>
              <a:rPr lang="en-US" altLang="zh-TW" dirty="0"/>
              <a:t>1</a:t>
            </a:r>
            <a:r>
              <a:rPr lang="zh-TW" altLang="en-US" dirty="0"/>
              <a:t>其餘為</a:t>
            </a:r>
            <a:r>
              <a:rPr lang="en-US" altLang="zh-TW" dirty="0"/>
              <a:t>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zh-TW" altLang="en-US" dirty="0"/>
              <a:t>最後會加上自己顏色的特徵平面，白方為</a:t>
            </a:r>
            <a:r>
              <a:rPr lang="en-US" altLang="zh-TW" dirty="0"/>
              <a:t>0</a:t>
            </a:r>
            <a:r>
              <a:rPr lang="zh-TW" altLang="en-US" dirty="0"/>
              <a:t>黑方為</a:t>
            </a:r>
            <a:r>
              <a:rPr lang="en-US" altLang="zh-TW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39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63" r:id="rId7"/>
  </p:sldLayoutIdLst>
  <p:transition spd="slow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3.sv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29C249-FDCD-4BE5-BFCE-48CF6BA9A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35"/>
          <a:stretch/>
        </p:blipFill>
        <p:spPr>
          <a:xfrm>
            <a:off x="-1123951" y="-833188"/>
            <a:ext cx="7542461" cy="7176837"/>
          </a:xfrm>
          <a:prstGeom prst="rect">
            <a:avLst/>
          </a:prstGeom>
          <a:effectLst>
            <a:innerShdw blurRad="1270000" dist="1409700">
              <a:prstClr val="black">
                <a:alpha val="80000"/>
              </a:prstClr>
            </a:innerShdw>
            <a:softEdge rad="368300"/>
          </a:effectLst>
        </p:spPr>
      </p:pic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158740" y="3118195"/>
            <a:ext cx="3344662" cy="1082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AI</a:t>
            </a:r>
            <a:r>
              <a:rPr lang="zh-TW" altLang="en-US" sz="14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導論 期末專題 第八組</a:t>
            </a:r>
            <a:endParaRPr lang="en-US" altLang="zh-TW" sz="14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lvl="0" indent="0"/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王思正 </a:t>
            </a:r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4108056004</a:t>
            </a:r>
          </a:p>
          <a:p>
            <a:pPr marL="0" indent="0"/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江尚軒 </a:t>
            </a:r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4108056005</a:t>
            </a:r>
          </a:p>
          <a:p>
            <a:pPr marL="0" indent="0"/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洪郁修 </a:t>
            </a:r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4108056036</a:t>
            </a: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2796540" y="1335895"/>
            <a:ext cx="5706862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dirty="0" err="1">
                <a:solidFill>
                  <a:schemeClr val="lt1"/>
                </a:solidFill>
              </a:rPr>
              <a:t>BetaGobang</a:t>
            </a:r>
            <a:br>
              <a:rPr lang="en-US" altLang="zh-TW" sz="4800" dirty="0">
                <a:solidFill>
                  <a:schemeClr val="lt1"/>
                </a:solidFill>
              </a:rPr>
            </a:br>
            <a:r>
              <a:rPr lang="zh-TW" altLang="en-US" sz="2000" dirty="0">
                <a:solidFill>
                  <a:schemeClr val="bg1"/>
                </a:solidFill>
                <a:latin typeface="Pontano Sans"/>
                <a:sym typeface="Pontano Sans"/>
              </a:rPr>
              <a:t>基於強化式學習的五子棋</a:t>
            </a:r>
            <a:r>
              <a:rPr lang="en-US" altLang="zh-TW" sz="2000" dirty="0">
                <a:solidFill>
                  <a:schemeClr val="bg1"/>
                </a:solidFill>
                <a:latin typeface="Pontano Sans"/>
                <a:sym typeface="Pontano Sans"/>
              </a:rPr>
              <a:t>AI</a:t>
            </a:r>
            <a:endParaRPr sz="1400" dirty="0">
              <a:solidFill>
                <a:schemeClr val="bg1"/>
              </a:solidFill>
              <a:latin typeface="Pontano Sans"/>
              <a:sym typeface="Pontano Sans"/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1.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觀測空間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observation Space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0BD2F8-5FF1-4163-B8FD-4F15FF145C82}"/>
              </a:ext>
            </a:extLst>
          </p:cNvPr>
          <p:cNvSpPr txBox="1">
            <a:spLocks/>
          </p:cNvSpPr>
          <p:nvPr/>
        </p:nvSpPr>
        <p:spPr>
          <a:xfrm>
            <a:off x="-7577601" y="-469947"/>
            <a:ext cx="1593119" cy="1594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000010000</a:t>
            </a:r>
            <a:endParaRPr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7E60EC2-A412-4CDB-8113-251C83EE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4250" y="1215278"/>
            <a:ext cx="3833192" cy="377984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1F2D642-80EB-4EC2-A84C-68C95436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00525" y="1542537"/>
            <a:ext cx="2606266" cy="2705334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78E1E13-86E6-4B35-8682-9E7FE20E6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3498" y="2555400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8" name="board01">
            <a:extLst>
              <a:ext uri="{FF2B5EF4-FFF2-40B4-BE49-F238E27FC236}">
                <a16:creationId xmlns:a16="http://schemas.microsoft.com/office/drawing/2014/main" id="{BBEEF5D9-FDCE-40E4-BCF5-E371BCDF3E1C}"/>
              </a:ext>
            </a:extLst>
          </p:cNvPr>
          <p:cNvSpPr/>
          <p:nvPr/>
        </p:nvSpPr>
        <p:spPr>
          <a:xfrm>
            <a:off x="519651" y="3560718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board02">
            <a:extLst>
              <a:ext uri="{FF2B5EF4-FFF2-40B4-BE49-F238E27FC236}">
                <a16:creationId xmlns:a16="http://schemas.microsoft.com/office/drawing/2014/main" id="{C38C0CEE-0F01-4DD0-81BA-E9E51A520CBB}"/>
              </a:ext>
            </a:extLst>
          </p:cNvPr>
          <p:cNvSpPr/>
          <p:nvPr/>
        </p:nvSpPr>
        <p:spPr>
          <a:xfrm>
            <a:off x="519651" y="3288704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board03">
            <a:extLst>
              <a:ext uri="{FF2B5EF4-FFF2-40B4-BE49-F238E27FC236}">
                <a16:creationId xmlns:a16="http://schemas.microsoft.com/office/drawing/2014/main" id="{3507609F-20AD-4B9F-A8F5-E7B617015644}"/>
              </a:ext>
            </a:extLst>
          </p:cNvPr>
          <p:cNvSpPr/>
          <p:nvPr/>
        </p:nvSpPr>
        <p:spPr>
          <a:xfrm>
            <a:off x="519651" y="3016687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board04">
            <a:extLst>
              <a:ext uri="{FF2B5EF4-FFF2-40B4-BE49-F238E27FC236}">
                <a16:creationId xmlns:a16="http://schemas.microsoft.com/office/drawing/2014/main" id="{D1D8CCBC-F14E-4029-B484-402F6F9E8DFD}"/>
              </a:ext>
            </a:extLst>
          </p:cNvPr>
          <p:cNvSpPr/>
          <p:nvPr/>
        </p:nvSpPr>
        <p:spPr>
          <a:xfrm>
            <a:off x="519651" y="2744670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board05">
            <a:extLst>
              <a:ext uri="{FF2B5EF4-FFF2-40B4-BE49-F238E27FC236}">
                <a16:creationId xmlns:a16="http://schemas.microsoft.com/office/drawing/2014/main" id="{0D70E411-9EFA-43B4-998C-8C6B49DC3298}"/>
              </a:ext>
            </a:extLst>
          </p:cNvPr>
          <p:cNvSpPr/>
          <p:nvPr/>
        </p:nvSpPr>
        <p:spPr>
          <a:xfrm>
            <a:off x="519651" y="2472653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board06">
            <a:extLst>
              <a:ext uri="{FF2B5EF4-FFF2-40B4-BE49-F238E27FC236}">
                <a16:creationId xmlns:a16="http://schemas.microsoft.com/office/drawing/2014/main" id="{157F8311-B541-4B48-9A6A-861F5BFC1C9E}"/>
              </a:ext>
            </a:extLst>
          </p:cNvPr>
          <p:cNvSpPr/>
          <p:nvPr/>
        </p:nvSpPr>
        <p:spPr>
          <a:xfrm>
            <a:off x="519651" y="2200636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board07">
            <a:extLst>
              <a:ext uri="{FF2B5EF4-FFF2-40B4-BE49-F238E27FC236}">
                <a16:creationId xmlns:a16="http://schemas.microsoft.com/office/drawing/2014/main" id="{F8E234AD-C5EC-410B-9EBF-4DE95AD30DEC}"/>
              </a:ext>
            </a:extLst>
          </p:cNvPr>
          <p:cNvSpPr/>
          <p:nvPr/>
        </p:nvSpPr>
        <p:spPr>
          <a:xfrm>
            <a:off x="2695962" y="2134444"/>
            <a:ext cx="1719188" cy="1719188"/>
          </a:xfrm>
          <a:prstGeom prst="roundRect">
            <a:avLst/>
          </a:prstGeom>
          <a:noFill/>
          <a:ln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79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1.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觀測空間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observation Space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0BD2F8-5FF1-4163-B8FD-4F15FF145C82}"/>
              </a:ext>
            </a:extLst>
          </p:cNvPr>
          <p:cNvSpPr txBox="1">
            <a:spLocks/>
          </p:cNvSpPr>
          <p:nvPr/>
        </p:nvSpPr>
        <p:spPr>
          <a:xfrm>
            <a:off x="-7577601" y="-469947"/>
            <a:ext cx="1593119" cy="1594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000010000</a:t>
            </a:r>
            <a:endParaRPr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7E60EC2-A412-4CDB-8113-251C83EE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4250" y="1215278"/>
            <a:ext cx="3833192" cy="377984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1F2D642-80EB-4EC2-A84C-68C95436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00525" y="1542537"/>
            <a:ext cx="2606266" cy="2705334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78E1E13-86E6-4B35-8682-9E7FE20E6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3498" y="2555400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8" name="board01">
            <a:extLst>
              <a:ext uri="{FF2B5EF4-FFF2-40B4-BE49-F238E27FC236}">
                <a16:creationId xmlns:a16="http://schemas.microsoft.com/office/drawing/2014/main" id="{BBEEF5D9-FDCE-40E4-BCF5-E371BCDF3E1C}"/>
              </a:ext>
            </a:extLst>
          </p:cNvPr>
          <p:cNvSpPr/>
          <p:nvPr/>
        </p:nvSpPr>
        <p:spPr>
          <a:xfrm>
            <a:off x="519651" y="3560718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board02">
            <a:extLst>
              <a:ext uri="{FF2B5EF4-FFF2-40B4-BE49-F238E27FC236}">
                <a16:creationId xmlns:a16="http://schemas.microsoft.com/office/drawing/2014/main" id="{C38C0CEE-0F01-4DD0-81BA-E9E51A520CBB}"/>
              </a:ext>
            </a:extLst>
          </p:cNvPr>
          <p:cNvSpPr/>
          <p:nvPr/>
        </p:nvSpPr>
        <p:spPr>
          <a:xfrm>
            <a:off x="519651" y="3288704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board03">
            <a:extLst>
              <a:ext uri="{FF2B5EF4-FFF2-40B4-BE49-F238E27FC236}">
                <a16:creationId xmlns:a16="http://schemas.microsoft.com/office/drawing/2014/main" id="{3507609F-20AD-4B9F-A8F5-E7B617015644}"/>
              </a:ext>
            </a:extLst>
          </p:cNvPr>
          <p:cNvSpPr/>
          <p:nvPr/>
        </p:nvSpPr>
        <p:spPr>
          <a:xfrm>
            <a:off x="519651" y="3016687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board04">
            <a:extLst>
              <a:ext uri="{FF2B5EF4-FFF2-40B4-BE49-F238E27FC236}">
                <a16:creationId xmlns:a16="http://schemas.microsoft.com/office/drawing/2014/main" id="{D1D8CCBC-F14E-4029-B484-402F6F9E8DFD}"/>
              </a:ext>
            </a:extLst>
          </p:cNvPr>
          <p:cNvSpPr/>
          <p:nvPr/>
        </p:nvSpPr>
        <p:spPr>
          <a:xfrm>
            <a:off x="519651" y="2744670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board05">
            <a:extLst>
              <a:ext uri="{FF2B5EF4-FFF2-40B4-BE49-F238E27FC236}">
                <a16:creationId xmlns:a16="http://schemas.microsoft.com/office/drawing/2014/main" id="{0D70E411-9EFA-43B4-998C-8C6B49DC3298}"/>
              </a:ext>
            </a:extLst>
          </p:cNvPr>
          <p:cNvSpPr/>
          <p:nvPr/>
        </p:nvSpPr>
        <p:spPr>
          <a:xfrm>
            <a:off x="519651" y="2472653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board06">
            <a:extLst>
              <a:ext uri="{FF2B5EF4-FFF2-40B4-BE49-F238E27FC236}">
                <a16:creationId xmlns:a16="http://schemas.microsoft.com/office/drawing/2014/main" id="{157F8311-B541-4B48-9A6A-861F5BFC1C9E}"/>
              </a:ext>
            </a:extLst>
          </p:cNvPr>
          <p:cNvSpPr/>
          <p:nvPr/>
        </p:nvSpPr>
        <p:spPr>
          <a:xfrm>
            <a:off x="519651" y="2200636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board07">
            <a:extLst>
              <a:ext uri="{FF2B5EF4-FFF2-40B4-BE49-F238E27FC236}">
                <a16:creationId xmlns:a16="http://schemas.microsoft.com/office/drawing/2014/main" id="{F8E234AD-C5EC-410B-9EBF-4DE95AD30DEC}"/>
              </a:ext>
            </a:extLst>
          </p:cNvPr>
          <p:cNvSpPr/>
          <p:nvPr/>
        </p:nvSpPr>
        <p:spPr>
          <a:xfrm>
            <a:off x="2695962" y="2134444"/>
            <a:ext cx="1719188" cy="1719188"/>
          </a:xfrm>
          <a:prstGeom prst="roundRect">
            <a:avLst/>
          </a:prstGeom>
          <a:noFill/>
          <a:ln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DA14C4C-F075-4E56-9DB3-E6C19076C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827" y="3243914"/>
            <a:ext cx="456834" cy="474199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248370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1.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觀測空間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observation Space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0BD2F8-5FF1-4163-B8FD-4F15FF145C82}"/>
              </a:ext>
            </a:extLst>
          </p:cNvPr>
          <p:cNvSpPr txBox="1">
            <a:spLocks/>
          </p:cNvSpPr>
          <p:nvPr/>
        </p:nvSpPr>
        <p:spPr>
          <a:xfrm>
            <a:off x="-7577601" y="-469947"/>
            <a:ext cx="1593119" cy="1594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000010000</a:t>
            </a:r>
            <a:endParaRPr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7E60EC2-A412-4CDB-8113-251C83EE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4250" y="1215278"/>
            <a:ext cx="3833192" cy="377984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1F2D642-80EB-4EC2-A84C-68C95436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00525" y="1542537"/>
            <a:ext cx="2606266" cy="2705334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78E1E13-86E6-4B35-8682-9E7FE20E6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3498" y="2555400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8" name="board01">
            <a:extLst>
              <a:ext uri="{FF2B5EF4-FFF2-40B4-BE49-F238E27FC236}">
                <a16:creationId xmlns:a16="http://schemas.microsoft.com/office/drawing/2014/main" id="{BBEEF5D9-FDCE-40E4-BCF5-E371BCDF3E1C}"/>
              </a:ext>
            </a:extLst>
          </p:cNvPr>
          <p:cNvSpPr/>
          <p:nvPr/>
        </p:nvSpPr>
        <p:spPr>
          <a:xfrm>
            <a:off x="519651" y="3560718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board02">
            <a:extLst>
              <a:ext uri="{FF2B5EF4-FFF2-40B4-BE49-F238E27FC236}">
                <a16:creationId xmlns:a16="http://schemas.microsoft.com/office/drawing/2014/main" id="{C38C0CEE-0F01-4DD0-81BA-E9E51A520CBB}"/>
              </a:ext>
            </a:extLst>
          </p:cNvPr>
          <p:cNvSpPr/>
          <p:nvPr/>
        </p:nvSpPr>
        <p:spPr>
          <a:xfrm>
            <a:off x="519651" y="3288704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board03">
            <a:extLst>
              <a:ext uri="{FF2B5EF4-FFF2-40B4-BE49-F238E27FC236}">
                <a16:creationId xmlns:a16="http://schemas.microsoft.com/office/drawing/2014/main" id="{3507609F-20AD-4B9F-A8F5-E7B617015644}"/>
              </a:ext>
            </a:extLst>
          </p:cNvPr>
          <p:cNvSpPr/>
          <p:nvPr/>
        </p:nvSpPr>
        <p:spPr>
          <a:xfrm>
            <a:off x="519651" y="3016687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board04">
            <a:extLst>
              <a:ext uri="{FF2B5EF4-FFF2-40B4-BE49-F238E27FC236}">
                <a16:creationId xmlns:a16="http://schemas.microsoft.com/office/drawing/2014/main" id="{D1D8CCBC-F14E-4029-B484-402F6F9E8DFD}"/>
              </a:ext>
            </a:extLst>
          </p:cNvPr>
          <p:cNvSpPr/>
          <p:nvPr/>
        </p:nvSpPr>
        <p:spPr>
          <a:xfrm>
            <a:off x="519651" y="2744670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board05">
            <a:extLst>
              <a:ext uri="{FF2B5EF4-FFF2-40B4-BE49-F238E27FC236}">
                <a16:creationId xmlns:a16="http://schemas.microsoft.com/office/drawing/2014/main" id="{0D70E411-9EFA-43B4-998C-8C6B49DC3298}"/>
              </a:ext>
            </a:extLst>
          </p:cNvPr>
          <p:cNvSpPr/>
          <p:nvPr/>
        </p:nvSpPr>
        <p:spPr>
          <a:xfrm>
            <a:off x="519651" y="2472653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board06">
            <a:extLst>
              <a:ext uri="{FF2B5EF4-FFF2-40B4-BE49-F238E27FC236}">
                <a16:creationId xmlns:a16="http://schemas.microsoft.com/office/drawing/2014/main" id="{157F8311-B541-4B48-9A6A-861F5BFC1C9E}"/>
              </a:ext>
            </a:extLst>
          </p:cNvPr>
          <p:cNvSpPr/>
          <p:nvPr/>
        </p:nvSpPr>
        <p:spPr>
          <a:xfrm>
            <a:off x="519651" y="2200636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board07">
            <a:extLst>
              <a:ext uri="{FF2B5EF4-FFF2-40B4-BE49-F238E27FC236}">
                <a16:creationId xmlns:a16="http://schemas.microsoft.com/office/drawing/2014/main" id="{F8E234AD-C5EC-410B-9EBF-4DE95AD30DEC}"/>
              </a:ext>
            </a:extLst>
          </p:cNvPr>
          <p:cNvSpPr/>
          <p:nvPr/>
        </p:nvSpPr>
        <p:spPr>
          <a:xfrm>
            <a:off x="2695962" y="2134444"/>
            <a:ext cx="1719188" cy="1719188"/>
          </a:xfrm>
          <a:prstGeom prst="roundRect">
            <a:avLst/>
          </a:prstGeom>
          <a:noFill/>
          <a:ln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DA14C4C-F075-4E56-9DB3-E6C19076C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827" y="3243914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A16BF91-528D-4DC1-B5ED-9D6A71486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86" y="2214980"/>
            <a:ext cx="456834" cy="474199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17277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1.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觀測空間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observation Space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0BD2F8-5FF1-4163-B8FD-4F15FF145C82}"/>
              </a:ext>
            </a:extLst>
          </p:cNvPr>
          <p:cNvSpPr txBox="1">
            <a:spLocks/>
          </p:cNvSpPr>
          <p:nvPr/>
        </p:nvSpPr>
        <p:spPr>
          <a:xfrm>
            <a:off x="-7577601" y="-469947"/>
            <a:ext cx="1593119" cy="1594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000010000</a:t>
            </a:r>
            <a:endParaRPr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7E60EC2-A412-4CDB-8113-251C83EE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4250" y="1215278"/>
            <a:ext cx="3833192" cy="377984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1F2D642-80EB-4EC2-A84C-68C95436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00525" y="1542537"/>
            <a:ext cx="2606266" cy="2705334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sp>
        <p:nvSpPr>
          <p:cNvPr id="48" name="board01">
            <a:extLst>
              <a:ext uri="{FF2B5EF4-FFF2-40B4-BE49-F238E27FC236}">
                <a16:creationId xmlns:a16="http://schemas.microsoft.com/office/drawing/2014/main" id="{BBEEF5D9-FDCE-40E4-BCF5-E371BCDF3E1C}"/>
              </a:ext>
            </a:extLst>
          </p:cNvPr>
          <p:cNvSpPr/>
          <p:nvPr/>
        </p:nvSpPr>
        <p:spPr>
          <a:xfrm>
            <a:off x="519651" y="3560718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board02">
            <a:extLst>
              <a:ext uri="{FF2B5EF4-FFF2-40B4-BE49-F238E27FC236}">
                <a16:creationId xmlns:a16="http://schemas.microsoft.com/office/drawing/2014/main" id="{C38C0CEE-0F01-4DD0-81BA-E9E51A520CBB}"/>
              </a:ext>
            </a:extLst>
          </p:cNvPr>
          <p:cNvSpPr/>
          <p:nvPr/>
        </p:nvSpPr>
        <p:spPr>
          <a:xfrm>
            <a:off x="519651" y="3288704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board03">
            <a:extLst>
              <a:ext uri="{FF2B5EF4-FFF2-40B4-BE49-F238E27FC236}">
                <a16:creationId xmlns:a16="http://schemas.microsoft.com/office/drawing/2014/main" id="{3507609F-20AD-4B9F-A8F5-E7B617015644}"/>
              </a:ext>
            </a:extLst>
          </p:cNvPr>
          <p:cNvSpPr/>
          <p:nvPr/>
        </p:nvSpPr>
        <p:spPr>
          <a:xfrm>
            <a:off x="519651" y="3016687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board04">
            <a:extLst>
              <a:ext uri="{FF2B5EF4-FFF2-40B4-BE49-F238E27FC236}">
                <a16:creationId xmlns:a16="http://schemas.microsoft.com/office/drawing/2014/main" id="{D1D8CCBC-F14E-4029-B484-402F6F9E8DFD}"/>
              </a:ext>
            </a:extLst>
          </p:cNvPr>
          <p:cNvSpPr/>
          <p:nvPr/>
        </p:nvSpPr>
        <p:spPr>
          <a:xfrm>
            <a:off x="519651" y="2744670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board05">
            <a:extLst>
              <a:ext uri="{FF2B5EF4-FFF2-40B4-BE49-F238E27FC236}">
                <a16:creationId xmlns:a16="http://schemas.microsoft.com/office/drawing/2014/main" id="{0D70E411-9EFA-43B4-998C-8C6B49DC3298}"/>
              </a:ext>
            </a:extLst>
          </p:cNvPr>
          <p:cNvSpPr/>
          <p:nvPr/>
        </p:nvSpPr>
        <p:spPr>
          <a:xfrm>
            <a:off x="519651" y="2472653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board06">
            <a:extLst>
              <a:ext uri="{FF2B5EF4-FFF2-40B4-BE49-F238E27FC236}">
                <a16:creationId xmlns:a16="http://schemas.microsoft.com/office/drawing/2014/main" id="{157F8311-B541-4B48-9A6A-861F5BFC1C9E}"/>
              </a:ext>
            </a:extLst>
          </p:cNvPr>
          <p:cNvSpPr/>
          <p:nvPr/>
        </p:nvSpPr>
        <p:spPr>
          <a:xfrm>
            <a:off x="519651" y="2200636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board07">
            <a:extLst>
              <a:ext uri="{FF2B5EF4-FFF2-40B4-BE49-F238E27FC236}">
                <a16:creationId xmlns:a16="http://schemas.microsoft.com/office/drawing/2014/main" id="{F8E234AD-C5EC-410B-9EBF-4DE95AD30DEC}"/>
              </a:ext>
            </a:extLst>
          </p:cNvPr>
          <p:cNvSpPr/>
          <p:nvPr/>
        </p:nvSpPr>
        <p:spPr>
          <a:xfrm>
            <a:off x="2695962" y="2134444"/>
            <a:ext cx="1719188" cy="1719188"/>
          </a:xfrm>
          <a:prstGeom prst="roundRect">
            <a:avLst/>
          </a:prstGeom>
          <a:noFill/>
          <a:ln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DA14C4C-F075-4E56-9DB3-E6C19076C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827" y="3243914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A16BF91-528D-4DC1-B5ED-9D6A71486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86" y="2214980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1EF7372-A368-4737-A966-4A31DC744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162" y="2939593"/>
            <a:ext cx="456834" cy="474199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415999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1.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觀測空間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observation Space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0BD2F8-5FF1-4163-B8FD-4F15FF145C82}"/>
              </a:ext>
            </a:extLst>
          </p:cNvPr>
          <p:cNvSpPr txBox="1">
            <a:spLocks/>
          </p:cNvSpPr>
          <p:nvPr/>
        </p:nvSpPr>
        <p:spPr>
          <a:xfrm>
            <a:off x="-7577601" y="-469947"/>
            <a:ext cx="1593119" cy="1594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000010000</a:t>
            </a:r>
            <a:endParaRPr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7E60EC2-A412-4CDB-8113-251C83EE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4250" y="1215278"/>
            <a:ext cx="3833192" cy="377984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1F2D642-80EB-4EC2-A84C-68C95436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00525" y="1542537"/>
            <a:ext cx="2606266" cy="2705334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sp>
        <p:nvSpPr>
          <p:cNvPr id="48" name="board01">
            <a:extLst>
              <a:ext uri="{FF2B5EF4-FFF2-40B4-BE49-F238E27FC236}">
                <a16:creationId xmlns:a16="http://schemas.microsoft.com/office/drawing/2014/main" id="{BBEEF5D9-FDCE-40E4-BCF5-E371BCDF3E1C}"/>
              </a:ext>
            </a:extLst>
          </p:cNvPr>
          <p:cNvSpPr/>
          <p:nvPr/>
        </p:nvSpPr>
        <p:spPr>
          <a:xfrm>
            <a:off x="519651" y="3560718"/>
            <a:ext cx="1952115" cy="1952115"/>
          </a:xfrm>
          <a:prstGeom prst="roundRect">
            <a:avLst/>
          </a:prstGeom>
          <a:solidFill>
            <a:srgbClr val="484848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board02">
            <a:extLst>
              <a:ext uri="{FF2B5EF4-FFF2-40B4-BE49-F238E27FC236}">
                <a16:creationId xmlns:a16="http://schemas.microsoft.com/office/drawing/2014/main" id="{C38C0CEE-0F01-4DD0-81BA-E9E51A520CBB}"/>
              </a:ext>
            </a:extLst>
          </p:cNvPr>
          <p:cNvSpPr/>
          <p:nvPr/>
        </p:nvSpPr>
        <p:spPr>
          <a:xfrm>
            <a:off x="519651" y="3288704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board03">
            <a:extLst>
              <a:ext uri="{FF2B5EF4-FFF2-40B4-BE49-F238E27FC236}">
                <a16:creationId xmlns:a16="http://schemas.microsoft.com/office/drawing/2014/main" id="{3507609F-20AD-4B9F-A8F5-E7B617015644}"/>
              </a:ext>
            </a:extLst>
          </p:cNvPr>
          <p:cNvSpPr/>
          <p:nvPr/>
        </p:nvSpPr>
        <p:spPr>
          <a:xfrm>
            <a:off x="519651" y="3016687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board04">
            <a:extLst>
              <a:ext uri="{FF2B5EF4-FFF2-40B4-BE49-F238E27FC236}">
                <a16:creationId xmlns:a16="http://schemas.microsoft.com/office/drawing/2014/main" id="{D1D8CCBC-F14E-4029-B484-402F6F9E8DFD}"/>
              </a:ext>
            </a:extLst>
          </p:cNvPr>
          <p:cNvSpPr/>
          <p:nvPr/>
        </p:nvSpPr>
        <p:spPr>
          <a:xfrm>
            <a:off x="519651" y="2744670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board05">
            <a:extLst>
              <a:ext uri="{FF2B5EF4-FFF2-40B4-BE49-F238E27FC236}">
                <a16:creationId xmlns:a16="http://schemas.microsoft.com/office/drawing/2014/main" id="{0D70E411-9EFA-43B4-998C-8C6B49DC3298}"/>
              </a:ext>
            </a:extLst>
          </p:cNvPr>
          <p:cNvSpPr/>
          <p:nvPr/>
        </p:nvSpPr>
        <p:spPr>
          <a:xfrm>
            <a:off x="519651" y="2472653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board06">
            <a:extLst>
              <a:ext uri="{FF2B5EF4-FFF2-40B4-BE49-F238E27FC236}">
                <a16:creationId xmlns:a16="http://schemas.microsoft.com/office/drawing/2014/main" id="{157F8311-B541-4B48-9A6A-861F5BFC1C9E}"/>
              </a:ext>
            </a:extLst>
          </p:cNvPr>
          <p:cNvSpPr/>
          <p:nvPr/>
        </p:nvSpPr>
        <p:spPr>
          <a:xfrm>
            <a:off x="519651" y="2200636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board07">
            <a:extLst>
              <a:ext uri="{FF2B5EF4-FFF2-40B4-BE49-F238E27FC236}">
                <a16:creationId xmlns:a16="http://schemas.microsoft.com/office/drawing/2014/main" id="{F8E234AD-C5EC-410B-9EBF-4DE95AD30DEC}"/>
              </a:ext>
            </a:extLst>
          </p:cNvPr>
          <p:cNvSpPr/>
          <p:nvPr/>
        </p:nvSpPr>
        <p:spPr>
          <a:xfrm>
            <a:off x="2695962" y="2134444"/>
            <a:ext cx="1719188" cy="1719188"/>
          </a:xfrm>
          <a:prstGeom prst="roundRect">
            <a:avLst/>
          </a:prstGeom>
          <a:noFill/>
          <a:ln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DA14C4C-F075-4E56-9DB3-E6C19076C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827" y="3243914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A16BF91-528D-4DC1-B5ED-9D6A71486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86" y="2214980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1EF7372-A368-4737-A966-4A31DC744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162" y="2939593"/>
            <a:ext cx="456834" cy="474199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15187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2.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動作空間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action Space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0BD2F8-5FF1-4163-B8FD-4F15FF145C82}"/>
              </a:ext>
            </a:extLst>
          </p:cNvPr>
          <p:cNvSpPr txBox="1">
            <a:spLocks/>
          </p:cNvSpPr>
          <p:nvPr/>
        </p:nvSpPr>
        <p:spPr>
          <a:xfrm>
            <a:off x="-7577601" y="-469947"/>
            <a:ext cx="1593119" cy="1594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000010000</a:t>
            </a:r>
            <a:endParaRPr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7E60EC2-A412-4CDB-8113-251C83EE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4250" y="1215278"/>
            <a:ext cx="3833192" cy="377984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1F2D642-80EB-4EC2-A84C-68C95436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00525" y="1542537"/>
            <a:ext cx="2606266" cy="2705334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sp>
        <p:nvSpPr>
          <p:cNvPr id="26" name="board07">
            <a:extLst>
              <a:ext uri="{FF2B5EF4-FFF2-40B4-BE49-F238E27FC236}">
                <a16:creationId xmlns:a16="http://schemas.microsoft.com/office/drawing/2014/main" id="{72861E4F-2997-4DF1-AE05-C0F582E51D3C}"/>
              </a:ext>
            </a:extLst>
          </p:cNvPr>
          <p:cNvSpPr/>
          <p:nvPr/>
        </p:nvSpPr>
        <p:spPr>
          <a:xfrm>
            <a:off x="867297" y="2720946"/>
            <a:ext cx="2100725" cy="2100725"/>
          </a:xfrm>
          <a:prstGeom prst="roundRect">
            <a:avLst/>
          </a:prstGeom>
          <a:noFill/>
          <a:ln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8C8C8C"/>
                </a:solidFill>
              </a:rPr>
              <a:t>0 1 2 3 4 5 6 7 …..</a:t>
            </a:r>
          </a:p>
          <a:p>
            <a:pPr algn="ctr"/>
            <a:r>
              <a:rPr lang="en-US" altLang="zh-TW" sz="1600" dirty="0">
                <a:solidFill>
                  <a:srgbClr val="8C8C8C"/>
                </a:solidFill>
              </a:rPr>
              <a:t>……………………</a:t>
            </a:r>
          </a:p>
          <a:p>
            <a:pPr algn="ctr"/>
            <a:r>
              <a:rPr lang="en-US" altLang="zh-TW" sz="1600" dirty="0">
                <a:solidFill>
                  <a:srgbClr val="8C8C8C"/>
                </a:solidFill>
              </a:rPr>
              <a:t>……………………</a:t>
            </a:r>
          </a:p>
          <a:p>
            <a:pPr algn="ctr"/>
            <a:r>
              <a:rPr lang="en-US" altLang="zh-TW" sz="1600" dirty="0">
                <a:solidFill>
                  <a:srgbClr val="8C8C8C"/>
                </a:solidFill>
              </a:rPr>
              <a:t>……………………</a:t>
            </a:r>
          </a:p>
          <a:p>
            <a:pPr algn="ctr"/>
            <a:r>
              <a:rPr lang="en-US" altLang="zh-TW" sz="1600" dirty="0">
                <a:solidFill>
                  <a:srgbClr val="8C8C8C"/>
                </a:solidFill>
              </a:rPr>
              <a:t>……………………</a:t>
            </a:r>
          </a:p>
          <a:p>
            <a:pPr algn="ctr"/>
            <a:r>
              <a:rPr lang="en-US" altLang="zh-TW" sz="1600" dirty="0">
                <a:solidFill>
                  <a:srgbClr val="8C8C8C"/>
                </a:solidFill>
              </a:rPr>
              <a:t>……………………</a:t>
            </a:r>
          </a:p>
          <a:p>
            <a:r>
              <a:rPr lang="en-US" altLang="zh-TW" sz="1600" dirty="0">
                <a:solidFill>
                  <a:srgbClr val="8C8C8C"/>
                </a:solidFill>
              </a:rPr>
              <a:t>………………….80</a:t>
            </a:r>
            <a:endParaRPr lang="zh-TW" altLang="en-US" sz="1600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3.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重設環境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reset()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0BD2F8-5FF1-4163-B8FD-4F15FF145C82}"/>
              </a:ext>
            </a:extLst>
          </p:cNvPr>
          <p:cNvSpPr txBox="1">
            <a:spLocks/>
          </p:cNvSpPr>
          <p:nvPr/>
        </p:nvSpPr>
        <p:spPr>
          <a:xfrm>
            <a:off x="-7577601" y="-469947"/>
            <a:ext cx="1593119" cy="1594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000010000</a:t>
            </a:r>
            <a:endParaRPr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7E60EC2-A412-4CDB-8113-251C83EE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4250" y="1215278"/>
            <a:ext cx="3833192" cy="377984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1F2D642-80EB-4EC2-A84C-68C95436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00525" y="1542537"/>
            <a:ext cx="2606266" cy="2705334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sp>
        <p:nvSpPr>
          <p:cNvPr id="26" name="board07">
            <a:extLst>
              <a:ext uri="{FF2B5EF4-FFF2-40B4-BE49-F238E27FC236}">
                <a16:creationId xmlns:a16="http://schemas.microsoft.com/office/drawing/2014/main" id="{72861E4F-2997-4DF1-AE05-C0F582E51D3C}"/>
              </a:ext>
            </a:extLst>
          </p:cNvPr>
          <p:cNvSpPr/>
          <p:nvPr/>
        </p:nvSpPr>
        <p:spPr>
          <a:xfrm>
            <a:off x="867297" y="2720946"/>
            <a:ext cx="2100725" cy="2100725"/>
          </a:xfrm>
          <a:prstGeom prst="roundRect">
            <a:avLst/>
          </a:prstGeom>
          <a:noFill/>
          <a:ln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srgbClr val="8C8C8C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0D627F7-BF55-47D2-8C7D-EC4300438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23" y="2814934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DBBFD39-2A97-4717-8831-A1E0C8E91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515" y="3189900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235DF64-83B6-42B2-BD7D-84FA45B23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815" y="4157515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1F5605F-2799-463C-984E-FD5497138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398" y="3493360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03069C8-5E3C-4544-838E-ACC7DA49A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8" y="2803275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DD049DE-1A16-492B-A2D8-0AF457DBF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309" y="3771308"/>
            <a:ext cx="456834" cy="474199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203864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4.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迭代環境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step(action)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sp>
        <p:nvSpPr>
          <p:cNvPr id="26" name="board07">
            <a:extLst>
              <a:ext uri="{FF2B5EF4-FFF2-40B4-BE49-F238E27FC236}">
                <a16:creationId xmlns:a16="http://schemas.microsoft.com/office/drawing/2014/main" id="{72861E4F-2997-4DF1-AE05-C0F582E51D3C}"/>
              </a:ext>
            </a:extLst>
          </p:cNvPr>
          <p:cNvSpPr/>
          <p:nvPr/>
        </p:nvSpPr>
        <p:spPr>
          <a:xfrm>
            <a:off x="867297" y="2720946"/>
            <a:ext cx="2100725" cy="2100725"/>
          </a:xfrm>
          <a:prstGeom prst="roundRect">
            <a:avLst/>
          </a:prstGeom>
          <a:noFill/>
          <a:ln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srgbClr val="8C8C8C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0D627F7-BF55-47D2-8C7D-EC430043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423" y="2814934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DBBFD39-2A97-4717-8831-A1E0C8E9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967" y="3189570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03069C8-5E3C-4544-838E-ACC7DA49A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8" y="2803275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3F96304-3E43-47AF-9F44-65FE43037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787" y="4226690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225930C-72BF-4DE5-B0AC-E23A520F5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850" y="3534208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D553D3D9-846A-46AD-8AD7-84CF72DD5BBB}"/>
              </a:ext>
            </a:extLst>
          </p:cNvPr>
          <p:cNvGrpSpPr/>
          <p:nvPr/>
        </p:nvGrpSpPr>
        <p:grpSpPr>
          <a:xfrm>
            <a:off x="3740799" y="2675385"/>
            <a:ext cx="624336" cy="1146322"/>
            <a:chOff x="519651" y="1928619"/>
            <a:chExt cx="1952115" cy="3584214"/>
          </a:xfrm>
        </p:grpSpPr>
        <p:sp>
          <p:nvSpPr>
            <p:cNvPr id="36" name="board01">
              <a:extLst>
                <a:ext uri="{FF2B5EF4-FFF2-40B4-BE49-F238E27FC236}">
                  <a16:creationId xmlns:a16="http://schemas.microsoft.com/office/drawing/2014/main" id="{ED4BB71D-7947-4AAE-B540-5E400CBB39D7}"/>
                </a:ext>
              </a:extLst>
            </p:cNvPr>
            <p:cNvSpPr/>
            <p:nvPr/>
          </p:nvSpPr>
          <p:spPr>
            <a:xfrm>
              <a:off x="519651" y="3560718"/>
              <a:ext cx="1952115" cy="1952115"/>
            </a:xfrm>
            <a:prstGeom prst="roundRect">
              <a:avLst/>
            </a:prstGeom>
            <a:noFill/>
            <a:ln>
              <a:solidFill>
                <a:srgbClr val="8C8C8C"/>
              </a:solidFill>
            </a:ln>
            <a:scene3d>
              <a:camera prst="isometricOffAxis2Top">
                <a:rot lat="17999998" lon="18196306" rev="343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board02">
              <a:extLst>
                <a:ext uri="{FF2B5EF4-FFF2-40B4-BE49-F238E27FC236}">
                  <a16:creationId xmlns:a16="http://schemas.microsoft.com/office/drawing/2014/main" id="{ED6CD8DA-72B1-4CE8-835F-ABD5DED7EAFE}"/>
                </a:ext>
              </a:extLst>
            </p:cNvPr>
            <p:cNvSpPr/>
            <p:nvPr/>
          </p:nvSpPr>
          <p:spPr>
            <a:xfrm>
              <a:off x="519651" y="3288704"/>
              <a:ext cx="1952115" cy="1952115"/>
            </a:xfrm>
            <a:prstGeom prst="roundRect">
              <a:avLst/>
            </a:prstGeom>
            <a:solidFill>
              <a:schemeClr val="tx2"/>
            </a:solidFill>
            <a:ln>
              <a:solidFill>
                <a:srgbClr val="8C8C8C"/>
              </a:solidFill>
            </a:ln>
            <a:scene3d>
              <a:camera prst="isometricOffAxis2Top">
                <a:rot lat="17999998" lon="18196306" rev="343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board03">
              <a:extLst>
                <a:ext uri="{FF2B5EF4-FFF2-40B4-BE49-F238E27FC236}">
                  <a16:creationId xmlns:a16="http://schemas.microsoft.com/office/drawing/2014/main" id="{F4F6B7BC-BD0A-4EB8-98FB-E4BD46A45912}"/>
                </a:ext>
              </a:extLst>
            </p:cNvPr>
            <p:cNvSpPr/>
            <p:nvPr/>
          </p:nvSpPr>
          <p:spPr>
            <a:xfrm>
              <a:off x="519651" y="3016687"/>
              <a:ext cx="1952115" cy="1952115"/>
            </a:xfrm>
            <a:prstGeom prst="roundRect">
              <a:avLst/>
            </a:prstGeom>
            <a:solidFill>
              <a:schemeClr val="tx2"/>
            </a:solidFill>
            <a:ln>
              <a:solidFill>
                <a:srgbClr val="8C8C8C"/>
              </a:solidFill>
            </a:ln>
            <a:scene3d>
              <a:camera prst="isometricOffAxis2Top">
                <a:rot lat="17999998" lon="18196306" rev="343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board04">
              <a:extLst>
                <a:ext uri="{FF2B5EF4-FFF2-40B4-BE49-F238E27FC236}">
                  <a16:creationId xmlns:a16="http://schemas.microsoft.com/office/drawing/2014/main" id="{7C8BC7FD-674F-4675-817C-BFB93BA3482C}"/>
                </a:ext>
              </a:extLst>
            </p:cNvPr>
            <p:cNvSpPr/>
            <p:nvPr/>
          </p:nvSpPr>
          <p:spPr>
            <a:xfrm>
              <a:off x="519651" y="2744670"/>
              <a:ext cx="1952115" cy="1952115"/>
            </a:xfrm>
            <a:prstGeom prst="roundRect">
              <a:avLst/>
            </a:prstGeom>
            <a:solidFill>
              <a:schemeClr val="tx2"/>
            </a:solidFill>
            <a:ln>
              <a:solidFill>
                <a:srgbClr val="8C8C8C"/>
              </a:solidFill>
            </a:ln>
            <a:scene3d>
              <a:camera prst="isometricOffAxis2Top">
                <a:rot lat="17999998" lon="18196306" rev="343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board05">
              <a:extLst>
                <a:ext uri="{FF2B5EF4-FFF2-40B4-BE49-F238E27FC236}">
                  <a16:creationId xmlns:a16="http://schemas.microsoft.com/office/drawing/2014/main" id="{60F5D12E-CD56-477C-B43E-ED015B73ACEF}"/>
                </a:ext>
              </a:extLst>
            </p:cNvPr>
            <p:cNvSpPr/>
            <p:nvPr/>
          </p:nvSpPr>
          <p:spPr>
            <a:xfrm>
              <a:off x="519651" y="2472653"/>
              <a:ext cx="1952115" cy="1952115"/>
            </a:xfrm>
            <a:prstGeom prst="roundRect">
              <a:avLst/>
            </a:prstGeom>
            <a:noFill/>
            <a:ln>
              <a:solidFill>
                <a:srgbClr val="8C8C8C"/>
              </a:solidFill>
            </a:ln>
            <a:scene3d>
              <a:camera prst="isometricOffAxis2Top">
                <a:rot lat="17999998" lon="18196306" rev="343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board06">
              <a:extLst>
                <a:ext uri="{FF2B5EF4-FFF2-40B4-BE49-F238E27FC236}">
                  <a16:creationId xmlns:a16="http://schemas.microsoft.com/office/drawing/2014/main" id="{718D4AFB-C4C2-4FC7-9F07-643EB58E4F65}"/>
                </a:ext>
              </a:extLst>
            </p:cNvPr>
            <p:cNvSpPr/>
            <p:nvPr/>
          </p:nvSpPr>
          <p:spPr>
            <a:xfrm>
              <a:off x="519651" y="2200636"/>
              <a:ext cx="1952115" cy="1952115"/>
            </a:xfrm>
            <a:prstGeom prst="roundRect">
              <a:avLst/>
            </a:prstGeom>
            <a:noFill/>
            <a:ln>
              <a:solidFill>
                <a:srgbClr val="8C8C8C"/>
              </a:solidFill>
            </a:ln>
            <a:scene3d>
              <a:camera prst="isometricOffAxis2Top">
                <a:rot lat="17999998" lon="18196306" rev="343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board07">
              <a:extLst>
                <a:ext uri="{FF2B5EF4-FFF2-40B4-BE49-F238E27FC236}">
                  <a16:creationId xmlns:a16="http://schemas.microsoft.com/office/drawing/2014/main" id="{A3E791F3-2481-4CF7-91A0-C338B6822FEB}"/>
                </a:ext>
              </a:extLst>
            </p:cNvPr>
            <p:cNvSpPr/>
            <p:nvPr/>
          </p:nvSpPr>
          <p:spPr>
            <a:xfrm>
              <a:off x="519651" y="1928619"/>
              <a:ext cx="1952115" cy="1952115"/>
            </a:xfrm>
            <a:prstGeom prst="roundRect">
              <a:avLst/>
            </a:prstGeom>
            <a:noFill/>
            <a:ln>
              <a:solidFill>
                <a:srgbClr val="8C8C8C"/>
              </a:solidFill>
            </a:ln>
            <a:scene3d>
              <a:camera prst="isometricOffAxis2Top">
                <a:rot lat="17999998" lon="18196306" rev="343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69DB939-B065-4088-A897-832EB9B7190B}"/>
              </a:ext>
            </a:extLst>
          </p:cNvPr>
          <p:cNvSpPr txBox="1"/>
          <p:nvPr/>
        </p:nvSpPr>
        <p:spPr>
          <a:xfrm>
            <a:off x="3263821" y="2384298"/>
            <a:ext cx="1019172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observation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1FEEEBA-8690-43B6-B94A-010AD6236860}"/>
              </a:ext>
            </a:extLst>
          </p:cNvPr>
          <p:cNvSpPr txBox="1"/>
          <p:nvPr/>
        </p:nvSpPr>
        <p:spPr>
          <a:xfrm>
            <a:off x="3263821" y="3567875"/>
            <a:ext cx="1019172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reward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339557-AE8B-4055-9472-92C4266BA2DF}"/>
              </a:ext>
            </a:extLst>
          </p:cNvPr>
          <p:cNvSpPr txBox="1"/>
          <p:nvPr/>
        </p:nvSpPr>
        <p:spPr>
          <a:xfrm>
            <a:off x="3263821" y="4309601"/>
            <a:ext cx="1019172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done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C423BD8-7A84-49BD-BCA6-4A21A0C8C98D}"/>
              </a:ext>
            </a:extLst>
          </p:cNvPr>
          <p:cNvSpPr txBox="1"/>
          <p:nvPr/>
        </p:nvSpPr>
        <p:spPr>
          <a:xfrm>
            <a:off x="3263821" y="4531200"/>
            <a:ext cx="1019172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info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03C464A-45FD-42BC-BE08-EC8A32DB1F1A}"/>
              </a:ext>
            </a:extLst>
          </p:cNvPr>
          <p:cNvSpPr txBox="1"/>
          <p:nvPr/>
        </p:nvSpPr>
        <p:spPr>
          <a:xfrm>
            <a:off x="3468018" y="3926449"/>
            <a:ext cx="1218668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贏家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1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、輸家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38603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00"/>
                    </a14:imgEffect>
                    <a14:imgEffect>
                      <a14:brightnessContrast bright="-5000" contrast="1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AlphaGo</a:t>
            </a:r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09160D-F596-4ABB-A17B-CEC9D904AB5B}"/>
              </a:ext>
            </a:extLst>
          </p:cNvPr>
          <p:cNvSpPr/>
          <p:nvPr/>
        </p:nvSpPr>
        <p:spPr>
          <a:xfrm>
            <a:off x="6398855" y="2965184"/>
            <a:ext cx="902811" cy="386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zh-TW" altLang="en-US" dirty="0">
                <a:latin typeface="Nunito Sans"/>
              </a:rPr>
              <a:t>初代構想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概述增強式學習</a:t>
            </a:r>
            <a:endParaRPr sz="5400" b="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FA41C8-0B48-4A26-A4F8-56A36DC7B773}"/>
              </a:ext>
            </a:extLst>
          </p:cNvPr>
          <p:cNvSpPr/>
          <p:nvPr/>
        </p:nvSpPr>
        <p:spPr>
          <a:xfrm>
            <a:off x="490460" y="1911869"/>
            <a:ext cx="3057247" cy="429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運作主要仰賴動態環境中的資料</a:t>
            </a:r>
            <a:endParaRPr lang="zh-TW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  <a:sym typeface="Nunito San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32C49E-2A54-479C-A5A9-C930485884BB}"/>
              </a:ext>
            </a:extLst>
          </p:cNvPr>
          <p:cNvSpPr/>
          <p:nvPr/>
        </p:nvSpPr>
        <p:spPr>
          <a:xfrm>
            <a:off x="490460" y="2316527"/>
            <a:ext cx="1582484" cy="429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600" dirty="0">
                <a:solidFill>
                  <a:schemeClr val="lt1"/>
                </a:solidFill>
                <a:latin typeface="Nunito Sans"/>
                <a:sym typeface="Nunito Sans"/>
              </a:rPr>
              <a:t>Input: </a:t>
            </a: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棋盤局面</a:t>
            </a:r>
            <a:endParaRPr lang="zh-TW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  <a:sym typeface="Nunito San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2B02B4-18B0-41AA-AD22-E25098103B90}"/>
              </a:ext>
            </a:extLst>
          </p:cNvPr>
          <p:cNvSpPr/>
          <p:nvPr/>
        </p:nvSpPr>
        <p:spPr>
          <a:xfrm>
            <a:off x="490460" y="2721185"/>
            <a:ext cx="3398687" cy="429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600" dirty="0">
                <a:solidFill>
                  <a:schemeClr val="lt1"/>
                </a:solidFill>
                <a:latin typeface="Nunito Sans"/>
                <a:sym typeface="Nunito Sans"/>
              </a:rPr>
              <a:t>Output:</a:t>
            </a: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 此局面下可走位的概率分佈</a:t>
            </a:r>
            <a:endParaRPr lang="zh-TW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  <a:sym typeface="Nunito San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D0567-ABA0-4095-B47E-46C329825BDF}"/>
              </a:ext>
            </a:extLst>
          </p:cNvPr>
          <p:cNvSpPr/>
          <p:nvPr/>
        </p:nvSpPr>
        <p:spPr>
          <a:xfrm>
            <a:off x="490460" y="3125842"/>
            <a:ext cx="569387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dirty="0">
                <a:solidFill>
                  <a:schemeClr val="lt1"/>
                </a:solidFill>
                <a:latin typeface="Nunito Sans"/>
                <a:sym typeface="Nunito Sans"/>
              </a:rPr>
              <a:t>......</a:t>
            </a:r>
            <a:endParaRPr lang="zh-TW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  <a:sym typeface="Nunito Sans"/>
            </a:endParaRPr>
          </a:p>
        </p:txBody>
      </p:sp>
      <p:sp>
        <p:nvSpPr>
          <p:cNvPr id="12" name="Google Shape;286;p32">
            <a:extLst>
              <a:ext uri="{FF2B5EF4-FFF2-40B4-BE49-F238E27FC236}">
                <a16:creationId xmlns:a16="http://schemas.microsoft.com/office/drawing/2014/main" id="{781167A2-E244-45C3-B6F3-A105D57AAEDF}"/>
              </a:ext>
            </a:extLst>
          </p:cNvPr>
          <p:cNvSpPr/>
          <p:nvPr/>
        </p:nvSpPr>
        <p:spPr>
          <a:xfrm rot="1534605">
            <a:off x="-1499140" y="424144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1624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lt1"/>
                </a:solidFill>
              </a:rPr>
              <a:t>目錄</a:t>
            </a:r>
            <a:endParaRPr sz="3200"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sz="18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1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b="0" dirty="0"/>
              <a:t>AlphaGo</a:t>
            </a:r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8294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想法與動機</a:t>
            </a:r>
            <a:endParaRPr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實作之重點</a:t>
            </a: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初代構想</a:t>
            </a: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278155" y="4052532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棋類游戲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的終極目的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0" y="3700506"/>
            <a:ext cx="167372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b="0" dirty="0"/>
              <a:t>AlphaGo Zero</a:t>
            </a:r>
            <a:endParaRPr sz="1800" b="0"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4892774" y="4038244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來打敗</a:t>
            </a:r>
            <a:r>
              <a:rPr lang="en-US" sz="11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BetaGoBang</a:t>
            </a:r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吧</a:t>
            </a:r>
            <a:endParaRPr sz="1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1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sz="18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/>
          <p:nvPr/>
        </p:nvSpPr>
        <p:spPr>
          <a:xfrm>
            <a:off x="1950423" y="1830476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noFill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1815812" y="1850138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339" name="Google Shape;339;p32"/>
          <p:cNvSpPr/>
          <p:nvPr/>
        </p:nvSpPr>
        <p:spPr>
          <a:xfrm>
            <a:off x="1848610" y="1891017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1457049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335" name="Google Shape;335;p32"/>
          <p:cNvSpPr txBox="1">
            <a:spLocks noGrp="1"/>
          </p:cNvSpPr>
          <p:nvPr>
            <p:ph type="ctrTitle" idx="4294967295"/>
          </p:nvPr>
        </p:nvSpPr>
        <p:spPr>
          <a:xfrm flipH="1">
            <a:off x="2104408" y="2182776"/>
            <a:ext cx="1591315" cy="32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sz="1400" dirty="0">
                <a:noFill/>
              </a:rPr>
              <a:t>Monte Carlo Tree Search </a:t>
            </a:r>
            <a:endParaRPr sz="1400" dirty="0">
              <a:noFill/>
            </a:endParaRPr>
          </a:p>
        </p:txBody>
      </p:sp>
      <p:sp>
        <p:nvSpPr>
          <p:cNvPr id="336" name="Google Shape;336;p32"/>
          <p:cNvSpPr txBox="1">
            <a:spLocks noGrp="1"/>
          </p:cNvSpPr>
          <p:nvPr>
            <p:ph type="subTitle" idx="4294967295"/>
          </p:nvPr>
        </p:nvSpPr>
        <p:spPr>
          <a:xfrm flipH="1">
            <a:off x="2188001" y="2644748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00000"/>
              </a:lnSpc>
              <a:spcAft>
                <a:spcPts val="1600"/>
              </a:spcAft>
              <a:buNone/>
            </a:pPr>
            <a:r>
              <a:rPr lang="zh-TW" altLang="en-US" sz="1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強化現有的</a:t>
            </a:r>
            <a:r>
              <a:rPr lang="en-US" altLang="zh-TW" sz="1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Policy Network</a:t>
            </a:r>
            <a:r>
              <a:rPr lang="zh-TW" altLang="en-US" sz="1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）對於局面落子的判斷</a:t>
            </a:r>
            <a:endParaRPr sz="1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ctrTitle" idx="4294967295"/>
          </p:nvPr>
        </p:nvSpPr>
        <p:spPr>
          <a:xfrm flipH="1">
            <a:off x="2026284" y="2290968"/>
            <a:ext cx="1484619" cy="32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noFill/>
              </a:rPr>
              <a:t>Policy network</a:t>
            </a:r>
            <a:endParaRPr lang="zh-TW" altLang="en-US" sz="1400" dirty="0">
              <a:noFill/>
            </a:endParaRPr>
          </a:p>
        </p:txBody>
      </p:sp>
      <p:sp>
        <p:nvSpPr>
          <p:cNvPr id="338" name="Google Shape;338;p32"/>
          <p:cNvSpPr txBox="1">
            <a:spLocks noGrp="1"/>
          </p:cNvSpPr>
          <p:nvPr>
            <p:ph type="subTitle" idx="4294967295"/>
          </p:nvPr>
        </p:nvSpPr>
        <p:spPr>
          <a:xfrm flipH="1">
            <a:off x="2033483" y="2607138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1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收集專業人類棋手的海量棋局訓練，作為選擇落子基準</a:t>
            </a:r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4294967295"/>
          </p:nvPr>
        </p:nvSpPr>
        <p:spPr>
          <a:xfrm flipH="1">
            <a:off x="2101747" y="2675593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00000"/>
              </a:lnSpc>
              <a:spcAft>
                <a:spcPts val="1600"/>
              </a:spcAft>
              <a:buNone/>
            </a:pPr>
            <a:r>
              <a:rPr lang="zh-TW" altLang="en-US" sz="1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另外訓練的估值網路，用來評估大量的選點</a:t>
            </a:r>
            <a:endParaRPr lang="en-US" altLang="zh-TW" sz="1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49A8CA-876C-41F7-ACE7-22E43744FC8C}"/>
              </a:ext>
            </a:extLst>
          </p:cNvPr>
          <p:cNvSpPr/>
          <p:nvPr/>
        </p:nvSpPr>
        <p:spPr>
          <a:xfrm>
            <a:off x="338794" y="322917"/>
            <a:ext cx="3211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3200" b="1" dirty="0">
                <a:solidFill>
                  <a:srgbClr val="191919"/>
                </a:solidFill>
                <a:latin typeface="Nunito Sans"/>
              </a:rPr>
              <a:t>Alpha Go</a:t>
            </a:r>
            <a:r>
              <a:rPr lang="zh-TW" altLang="en-US" sz="3200" b="1" dirty="0">
                <a:solidFill>
                  <a:srgbClr val="191919"/>
                </a:solidFill>
                <a:latin typeface="Nunito Sans"/>
              </a:rPr>
              <a:t>的起源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1D270C5-0AB4-4BA8-A5D8-22CB1727B5C1}"/>
              </a:ext>
            </a:extLst>
          </p:cNvPr>
          <p:cNvSpPr/>
          <p:nvPr/>
        </p:nvSpPr>
        <p:spPr>
          <a:xfrm>
            <a:off x="2018926" y="2496056"/>
            <a:ext cx="1656223" cy="471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zh-TW" altLang="en-US" sz="1800" b="1" dirty="0">
                <a:solidFill>
                  <a:srgbClr val="F3F3F3"/>
                </a:solidFill>
                <a:latin typeface="Nunito Sans"/>
                <a:sym typeface="Nunito Sans"/>
              </a:rPr>
              <a:t>初代</a:t>
            </a:r>
            <a:r>
              <a:rPr lang="en-US" altLang="zh-TW" sz="1800" b="1" dirty="0">
                <a:solidFill>
                  <a:srgbClr val="F3F3F3"/>
                </a:solidFill>
                <a:latin typeface="Nunito Sans"/>
                <a:sym typeface="Nunito Sans"/>
              </a:rPr>
              <a:t>Alpha Go</a:t>
            </a:r>
          </a:p>
        </p:txBody>
      </p:sp>
      <p:cxnSp>
        <p:nvCxnSpPr>
          <p:cNvPr id="67" name="Google Shape;211;p29">
            <a:extLst>
              <a:ext uri="{FF2B5EF4-FFF2-40B4-BE49-F238E27FC236}">
                <a16:creationId xmlns:a16="http://schemas.microsoft.com/office/drawing/2014/main" id="{2A9A3176-0F84-4431-917B-A5BBAE9C2FB7}"/>
              </a:ext>
            </a:extLst>
          </p:cNvPr>
          <p:cNvCxnSpPr>
            <a:cxnSpLocks/>
          </p:cNvCxnSpPr>
          <p:nvPr/>
        </p:nvCxnSpPr>
        <p:spPr>
          <a:xfrm flipH="1">
            <a:off x="1950423" y="2966713"/>
            <a:ext cx="1798889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32"/>
          <p:cNvSpPr txBox="1">
            <a:spLocks noGrp="1"/>
          </p:cNvSpPr>
          <p:nvPr>
            <p:ph type="ctrTitle" idx="4294967295"/>
          </p:nvPr>
        </p:nvSpPr>
        <p:spPr>
          <a:xfrm flipH="1">
            <a:off x="2080397" y="2354208"/>
            <a:ext cx="1484650" cy="26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sz="1400" dirty="0">
                <a:noFill/>
              </a:rPr>
              <a:t>Value network</a:t>
            </a:r>
            <a:endParaRPr sz="1400" dirty="0">
              <a:noFill/>
            </a:endParaRPr>
          </a:p>
        </p:txBody>
      </p:sp>
      <p:pic>
        <p:nvPicPr>
          <p:cNvPr id="5" name="圖形 4" descr="行銷 以實心填滿">
            <a:extLst>
              <a:ext uri="{FF2B5EF4-FFF2-40B4-BE49-F238E27FC236}">
                <a16:creationId xmlns:a16="http://schemas.microsoft.com/office/drawing/2014/main" id="{3215E22D-D7E1-49EE-BA30-23E05DE9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4319" y="1749154"/>
            <a:ext cx="706609" cy="706609"/>
          </a:xfrm>
          <a:prstGeom prst="rect">
            <a:avLst/>
          </a:prstGeom>
        </p:spPr>
      </p:pic>
      <p:pic>
        <p:nvPicPr>
          <p:cNvPr id="7" name="圖形 6" descr="橫條圖 以實心填滿">
            <a:extLst>
              <a:ext uri="{FF2B5EF4-FFF2-40B4-BE49-F238E27FC236}">
                <a16:creationId xmlns:a16="http://schemas.microsoft.com/office/drawing/2014/main" id="{143D441F-E3F5-4A38-8BB7-DA28D68F3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5642" y="1904672"/>
            <a:ext cx="464891" cy="464891"/>
          </a:xfrm>
          <a:prstGeom prst="rect">
            <a:avLst/>
          </a:prstGeom>
        </p:spPr>
      </p:pic>
      <p:pic>
        <p:nvPicPr>
          <p:cNvPr id="9" name="圖形 8" descr="森林風光 以實心填滿">
            <a:extLst>
              <a:ext uri="{FF2B5EF4-FFF2-40B4-BE49-F238E27FC236}">
                <a16:creationId xmlns:a16="http://schemas.microsoft.com/office/drawing/2014/main" id="{CBAB66BF-AD18-4519-AC5C-D428234C0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8225" y="1808885"/>
            <a:ext cx="483680" cy="483680"/>
          </a:xfrm>
          <a:prstGeom prst="rect">
            <a:avLst/>
          </a:prstGeom>
        </p:spPr>
      </p:pic>
      <p:pic>
        <p:nvPicPr>
          <p:cNvPr id="11" name="圖形 10" descr="靶心 以實心填滿">
            <a:extLst>
              <a:ext uri="{FF2B5EF4-FFF2-40B4-BE49-F238E27FC236}">
                <a16:creationId xmlns:a16="http://schemas.microsoft.com/office/drawing/2014/main" id="{2FD89861-22F5-42E2-B638-B0A963465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6275" y="1943809"/>
            <a:ext cx="532894" cy="5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11"/>
          <p:cNvSpPr/>
          <p:nvPr/>
        </p:nvSpPr>
        <p:spPr>
          <a:xfrm>
            <a:off x="3994620" y="2859741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3994651" y="91155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5725351" y="1891017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p10">
            <a:extLst>
              <a:ext uri="{FF2B5EF4-FFF2-40B4-BE49-F238E27FC236}">
                <a16:creationId xmlns:a16="http://schemas.microsoft.com/office/drawing/2014/main" id="{687130E0-19FA-4688-BB3A-648F5D993360}"/>
              </a:ext>
            </a:extLst>
          </p:cNvPr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1457049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335" name="Google Shape;335;p32"/>
          <p:cNvSpPr txBox="1">
            <a:spLocks noGrp="1"/>
          </p:cNvSpPr>
          <p:nvPr>
            <p:ph type="ctrTitle" idx="4294967295"/>
          </p:nvPr>
        </p:nvSpPr>
        <p:spPr>
          <a:xfrm flipH="1">
            <a:off x="4148605" y="3212041"/>
            <a:ext cx="1591315" cy="32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sz="1400" dirty="0"/>
              <a:t>Monte Carlo Tree Search </a:t>
            </a:r>
            <a:endParaRPr sz="1400"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subTitle" idx="4294967295"/>
          </p:nvPr>
        </p:nvSpPr>
        <p:spPr>
          <a:xfrm flipH="1">
            <a:off x="4232198" y="3674013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00000"/>
              </a:lnSpc>
              <a:spcAft>
                <a:spcPts val="1600"/>
              </a:spcAft>
              <a:buNone/>
            </a:pP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強化現有的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Policy Network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）對於局面落子的判斷</a:t>
            </a:r>
            <a:endParaRPr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ctrTitle" idx="4294967295"/>
          </p:nvPr>
        </p:nvSpPr>
        <p:spPr>
          <a:xfrm flipH="1">
            <a:off x="4205123" y="1352384"/>
            <a:ext cx="1484619" cy="323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/>
              <a:t>Policy network</a:t>
            </a:r>
            <a:endParaRPr lang="zh-TW" altLang="en-US" sz="1400" dirty="0"/>
          </a:p>
        </p:txBody>
      </p:sp>
      <p:sp>
        <p:nvSpPr>
          <p:cNvPr id="338" name="Google Shape;338;p32"/>
          <p:cNvSpPr txBox="1">
            <a:spLocks noGrp="1"/>
          </p:cNvSpPr>
          <p:nvPr>
            <p:ph type="subTitle" idx="4294967295"/>
          </p:nvPr>
        </p:nvSpPr>
        <p:spPr>
          <a:xfrm flipH="1">
            <a:off x="4212322" y="1668554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收集專業人類棋手的海量棋局訓練，作為選擇落子基準</a:t>
            </a:r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4294967295"/>
          </p:nvPr>
        </p:nvSpPr>
        <p:spPr>
          <a:xfrm flipH="1">
            <a:off x="5978488" y="2675593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00000"/>
              </a:lnSpc>
              <a:spcAft>
                <a:spcPts val="1600"/>
              </a:spcAft>
              <a:buNone/>
            </a:pP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另外訓練的價值網路，用來評估大量的選點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49A8CA-876C-41F7-ACE7-22E43744FC8C}"/>
              </a:ext>
            </a:extLst>
          </p:cNvPr>
          <p:cNvSpPr/>
          <p:nvPr/>
        </p:nvSpPr>
        <p:spPr>
          <a:xfrm>
            <a:off x="338794" y="322917"/>
            <a:ext cx="3211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3200" b="1" dirty="0">
                <a:solidFill>
                  <a:srgbClr val="191919"/>
                </a:solidFill>
                <a:latin typeface="Nunito Sans"/>
              </a:rPr>
              <a:t>Alpha Go</a:t>
            </a:r>
            <a:r>
              <a:rPr lang="zh-TW" altLang="en-US" sz="3200" b="1" dirty="0">
                <a:solidFill>
                  <a:srgbClr val="191919"/>
                </a:solidFill>
                <a:latin typeface="Nunito Sans"/>
              </a:rPr>
              <a:t>的起源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1D270C5-0AB4-4BA8-A5D8-22CB1727B5C1}"/>
              </a:ext>
            </a:extLst>
          </p:cNvPr>
          <p:cNvSpPr/>
          <p:nvPr/>
        </p:nvSpPr>
        <p:spPr>
          <a:xfrm>
            <a:off x="2018926" y="2496056"/>
            <a:ext cx="1656223" cy="471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zh-TW" altLang="en-US" sz="1800" b="1" dirty="0">
                <a:solidFill>
                  <a:srgbClr val="F3F3F3"/>
                </a:solidFill>
                <a:latin typeface="Nunito Sans"/>
                <a:sym typeface="Nunito Sans"/>
              </a:rPr>
              <a:t>初代</a:t>
            </a:r>
            <a:r>
              <a:rPr lang="en-US" altLang="zh-TW" sz="1800" b="1" dirty="0">
                <a:solidFill>
                  <a:srgbClr val="F3F3F3"/>
                </a:solidFill>
                <a:latin typeface="Nunito Sans"/>
                <a:sym typeface="Nunito Sans"/>
              </a:rPr>
              <a:t>Alpha Go</a:t>
            </a:r>
          </a:p>
        </p:txBody>
      </p:sp>
      <p:cxnSp>
        <p:nvCxnSpPr>
          <p:cNvPr id="67" name="Google Shape;211;p29">
            <a:extLst>
              <a:ext uri="{FF2B5EF4-FFF2-40B4-BE49-F238E27FC236}">
                <a16:creationId xmlns:a16="http://schemas.microsoft.com/office/drawing/2014/main" id="{2A9A3176-0F84-4431-917B-A5BBAE9C2FB7}"/>
              </a:ext>
            </a:extLst>
          </p:cNvPr>
          <p:cNvCxnSpPr>
            <a:cxnSpLocks/>
          </p:cNvCxnSpPr>
          <p:nvPr/>
        </p:nvCxnSpPr>
        <p:spPr>
          <a:xfrm flipH="1">
            <a:off x="1950423" y="2966713"/>
            <a:ext cx="1798889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32"/>
          <p:cNvSpPr txBox="1">
            <a:spLocks noGrp="1"/>
          </p:cNvSpPr>
          <p:nvPr>
            <p:ph type="ctrTitle" idx="4294967295"/>
          </p:nvPr>
        </p:nvSpPr>
        <p:spPr>
          <a:xfrm flipH="1">
            <a:off x="5957138" y="2354208"/>
            <a:ext cx="1484650" cy="26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sz="1400" dirty="0"/>
              <a:t>Value network</a:t>
            </a:r>
            <a:endParaRPr sz="1400" dirty="0"/>
          </a:p>
        </p:txBody>
      </p:sp>
      <p:pic>
        <p:nvPicPr>
          <p:cNvPr id="5" name="圖形 4" descr="行銷 以實心填滿">
            <a:extLst>
              <a:ext uri="{FF2B5EF4-FFF2-40B4-BE49-F238E27FC236}">
                <a16:creationId xmlns:a16="http://schemas.microsoft.com/office/drawing/2014/main" id="{3215E22D-D7E1-49EE-BA30-23E05DE9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4319" y="1749154"/>
            <a:ext cx="706609" cy="706609"/>
          </a:xfrm>
          <a:prstGeom prst="rect">
            <a:avLst/>
          </a:prstGeom>
        </p:spPr>
      </p:pic>
      <p:pic>
        <p:nvPicPr>
          <p:cNvPr id="7" name="圖形 6" descr="橫條圖 以實心填滿">
            <a:extLst>
              <a:ext uri="{FF2B5EF4-FFF2-40B4-BE49-F238E27FC236}">
                <a16:creationId xmlns:a16="http://schemas.microsoft.com/office/drawing/2014/main" id="{143D441F-E3F5-4A38-8BB7-DA28D68F3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481" y="966088"/>
            <a:ext cx="464891" cy="464891"/>
          </a:xfrm>
          <a:prstGeom prst="rect">
            <a:avLst/>
          </a:prstGeom>
        </p:spPr>
      </p:pic>
      <p:pic>
        <p:nvPicPr>
          <p:cNvPr id="9" name="圖形 8" descr="森林風光 以實心填滿">
            <a:extLst>
              <a:ext uri="{FF2B5EF4-FFF2-40B4-BE49-F238E27FC236}">
                <a16:creationId xmlns:a16="http://schemas.microsoft.com/office/drawing/2014/main" id="{CBAB66BF-AD18-4519-AC5C-D428234C0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2422" y="2838150"/>
            <a:ext cx="483680" cy="483680"/>
          </a:xfrm>
          <a:prstGeom prst="rect">
            <a:avLst/>
          </a:prstGeom>
        </p:spPr>
      </p:pic>
      <p:pic>
        <p:nvPicPr>
          <p:cNvPr id="11" name="圖形 10" descr="靶心 以實心填滿">
            <a:extLst>
              <a:ext uri="{FF2B5EF4-FFF2-40B4-BE49-F238E27FC236}">
                <a16:creationId xmlns:a16="http://schemas.microsoft.com/office/drawing/2014/main" id="{2FD89861-22F5-42E2-B638-B0A963465A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3016" y="1943809"/>
            <a:ext cx="532894" cy="5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9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1" y="-5957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40182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98BA6-F112-45FD-99FE-3C56D109ABED}"/>
              </a:ext>
            </a:extLst>
          </p:cNvPr>
          <p:cNvSpPr/>
          <p:nvPr/>
        </p:nvSpPr>
        <p:spPr>
          <a:xfrm>
            <a:off x="658791" y="2892515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474561" y="9399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24810E0-AA58-43F4-8405-1CB270BDE490}"/>
              </a:ext>
            </a:extLst>
          </p:cNvPr>
          <p:cNvSpPr txBox="1"/>
          <p:nvPr/>
        </p:nvSpPr>
        <p:spPr>
          <a:xfrm>
            <a:off x="3929062" y="613525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統計訊息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C39FCF-A34F-4BBC-AF1B-B21FA1A3476D}"/>
              </a:ext>
            </a:extLst>
          </p:cNvPr>
          <p:cNvSpPr txBox="1"/>
          <p:nvPr/>
        </p:nvSpPr>
        <p:spPr>
          <a:xfrm>
            <a:off x="3929061" y="921302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selection</a:t>
            </a:r>
            <a:r>
              <a:rPr lang="zh-TW" altLang="en-US" dirty="0"/>
              <a:t>規則</a:t>
            </a:r>
          </a:p>
        </p:txBody>
      </p:sp>
      <p:sp>
        <p:nvSpPr>
          <p:cNvPr id="7" name="右大括弧 6">
            <a:extLst>
              <a:ext uri="{FF2B5EF4-FFF2-40B4-BE49-F238E27FC236}">
                <a16:creationId xmlns:a16="http://schemas.microsoft.com/office/drawing/2014/main" id="{94BC6D7B-3133-4BC0-B745-CE334E549205}"/>
              </a:ext>
            </a:extLst>
          </p:cNvPr>
          <p:cNvSpPr/>
          <p:nvPr/>
        </p:nvSpPr>
        <p:spPr>
          <a:xfrm>
            <a:off x="5214936" y="741280"/>
            <a:ext cx="185739" cy="3600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AC574F-D262-4C45-B077-FAC5F22F2400}"/>
              </a:ext>
            </a:extLst>
          </p:cNvPr>
          <p:cNvSpPr txBox="1"/>
          <p:nvPr/>
        </p:nvSpPr>
        <p:spPr>
          <a:xfrm>
            <a:off x="5524499" y="754317"/>
            <a:ext cx="186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選擇子節點遞迴向下</a:t>
            </a: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5892231" y="1353146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5892231" y="2275881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4472163" y="2275881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7322413" y="2275880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6013658" y="4310898"/>
            <a:ext cx="632081" cy="67255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6460860" y="3324169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7077740" y="4321969"/>
            <a:ext cx="632081" cy="67255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5953510" y="1577875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11/21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4626338" y="2500609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6037984" y="2507513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7/10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7481736" y="2500608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6639415" y="3541997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5/6</a:t>
            </a:r>
            <a:endParaRPr lang="zh-TW" altLang="en-US" dirty="0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5417728" y="3325170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5596283" y="3542998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7194782" y="4493285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3/3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6109096" y="4493285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6272914" y="2110383"/>
            <a:ext cx="0" cy="16549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6272914" y="2110383"/>
            <a:ext cx="1430182" cy="165497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4852846" y="2110383"/>
            <a:ext cx="1420068" cy="16549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5798411" y="3033118"/>
            <a:ext cx="474503" cy="29205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6272914" y="3033118"/>
            <a:ext cx="568629" cy="291051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6329699" y="4081406"/>
            <a:ext cx="511844" cy="22949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6841543" y="4081406"/>
            <a:ext cx="552238" cy="24056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8663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7" grpId="0" animBg="1"/>
      <p:bldP spid="12" grpId="0"/>
      <p:bldP spid="13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/>
      <p:bldP spid="22" grpId="0"/>
      <p:bldP spid="22" grpId="1"/>
      <p:bldP spid="23" grpId="0"/>
      <p:bldP spid="24" grpId="0"/>
      <p:bldP spid="24" grpId="1"/>
      <p:bldP spid="25" grpId="0"/>
      <p:bldP spid="26" grpId="0" animBg="1"/>
      <p:bldP spid="26" grpId="1" animBg="1"/>
      <p:bldP spid="27" grpId="0"/>
      <p:bldP spid="27" grpId="1"/>
      <p:bldP spid="28" grpId="0"/>
      <p:bldP spid="29" grpId="0"/>
      <p:bldP spid="2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4984988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5825267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5825266" y="9399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Expansion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24810E0-AA58-43F4-8405-1CB270BDE490}"/>
              </a:ext>
            </a:extLst>
          </p:cNvPr>
          <p:cNvSpPr txBox="1"/>
          <p:nvPr/>
        </p:nvSpPr>
        <p:spPr>
          <a:xfrm>
            <a:off x="9615524" y="613525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統計訊息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C39FCF-A34F-4BBC-AF1B-B21FA1A3476D}"/>
              </a:ext>
            </a:extLst>
          </p:cNvPr>
          <p:cNvSpPr txBox="1"/>
          <p:nvPr/>
        </p:nvSpPr>
        <p:spPr>
          <a:xfrm>
            <a:off x="9615523" y="921302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selection</a:t>
            </a:r>
            <a:r>
              <a:rPr lang="zh-TW" altLang="en-US" dirty="0"/>
              <a:t>規則</a:t>
            </a:r>
          </a:p>
        </p:txBody>
      </p:sp>
      <p:sp>
        <p:nvSpPr>
          <p:cNvPr id="7" name="右大括弧 6">
            <a:extLst>
              <a:ext uri="{FF2B5EF4-FFF2-40B4-BE49-F238E27FC236}">
                <a16:creationId xmlns:a16="http://schemas.microsoft.com/office/drawing/2014/main" id="{94BC6D7B-3133-4BC0-B745-CE334E549205}"/>
              </a:ext>
            </a:extLst>
          </p:cNvPr>
          <p:cNvSpPr/>
          <p:nvPr/>
        </p:nvSpPr>
        <p:spPr>
          <a:xfrm>
            <a:off x="10901398" y="741280"/>
            <a:ext cx="185739" cy="3600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AC574F-D262-4C45-B077-FAC5F22F2400}"/>
              </a:ext>
            </a:extLst>
          </p:cNvPr>
          <p:cNvSpPr txBox="1"/>
          <p:nvPr/>
        </p:nvSpPr>
        <p:spPr>
          <a:xfrm>
            <a:off x="11210961" y="754317"/>
            <a:ext cx="186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選擇子節點遞迴向下</a:t>
            </a: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11578693" y="1353146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11578693" y="2275881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10158625" y="2275881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13008875" y="2275880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11700120" y="4310898"/>
            <a:ext cx="632081" cy="67255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12147322" y="3324169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12764202" y="4321969"/>
            <a:ext cx="632081" cy="67255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11639972" y="1577875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11/21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10312800" y="2500609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11724446" y="2507513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7/10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13168198" y="2500608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12325877" y="3541997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5/6</a:t>
            </a:r>
            <a:endParaRPr lang="zh-TW" altLang="en-US" dirty="0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11104190" y="3325170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11282745" y="3542998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12881244" y="4493285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3/3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11795558" y="4493285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11959376" y="2110383"/>
            <a:ext cx="0" cy="16549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11959376" y="2110383"/>
            <a:ext cx="1430182" cy="165497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39308" y="2110383"/>
            <a:ext cx="1420068" cy="16549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11484873" y="3033118"/>
            <a:ext cx="474503" cy="29205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11959376" y="3033118"/>
            <a:ext cx="568629" cy="291051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12016161" y="4081406"/>
            <a:ext cx="511844" cy="22949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12528005" y="4081406"/>
            <a:ext cx="552238" cy="24056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7881D2A-EC08-4EA0-9F0C-F11B1957F86D}"/>
              </a:ext>
            </a:extLst>
          </p:cNvPr>
          <p:cNvSpPr txBox="1"/>
          <p:nvPr/>
        </p:nvSpPr>
        <p:spPr>
          <a:xfrm>
            <a:off x="389795" y="2259275"/>
            <a:ext cx="39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pingfang SC"/>
              </a:rPr>
              <a:t>初始化子節點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68FA97A-3BBB-4666-81B8-D123630C8212}"/>
              </a:ext>
            </a:extLst>
          </p:cNvPr>
          <p:cNvSpPr txBox="1"/>
          <p:nvPr/>
        </p:nvSpPr>
        <p:spPr>
          <a:xfrm>
            <a:off x="389795" y="2750680"/>
            <a:ext cx="3952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經由神經網絡指導，所有子節點初始權重並非相同，而是由神經網絡給出估計</a:t>
            </a:r>
          </a:p>
        </p:txBody>
      </p:sp>
      <p:pic>
        <p:nvPicPr>
          <p:cNvPr id="35" name="圖形 34" descr="有行星的望遠鏡">
            <a:extLst>
              <a:ext uri="{FF2B5EF4-FFF2-40B4-BE49-F238E27FC236}">
                <a16:creationId xmlns:a16="http://schemas.microsoft.com/office/drawing/2014/main" id="{1D83E924-4FF0-480F-B391-A03F2370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65" y="-72254"/>
            <a:ext cx="2413084" cy="241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9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4984988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5825267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5825266" y="9399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Simulation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24810E0-AA58-43F4-8405-1CB270BDE490}"/>
              </a:ext>
            </a:extLst>
          </p:cNvPr>
          <p:cNvSpPr txBox="1"/>
          <p:nvPr/>
        </p:nvSpPr>
        <p:spPr>
          <a:xfrm>
            <a:off x="9615524" y="613525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統計信息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C39FCF-A34F-4BBC-AF1B-B21FA1A3476D}"/>
              </a:ext>
            </a:extLst>
          </p:cNvPr>
          <p:cNvSpPr txBox="1"/>
          <p:nvPr/>
        </p:nvSpPr>
        <p:spPr>
          <a:xfrm>
            <a:off x="9615523" y="921302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selection</a:t>
            </a:r>
            <a:r>
              <a:rPr lang="zh-TW" altLang="en-US" dirty="0"/>
              <a:t>規則</a:t>
            </a:r>
          </a:p>
        </p:txBody>
      </p:sp>
      <p:sp>
        <p:nvSpPr>
          <p:cNvPr id="7" name="右大括弧 6">
            <a:extLst>
              <a:ext uri="{FF2B5EF4-FFF2-40B4-BE49-F238E27FC236}">
                <a16:creationId xmlns:a16="http://schemas.microsoft.com/office/drawing/2014/main" id="{94BC6D7B-3133-4BC0-B745-CE334E549205}"/>
              </a:ext>
            </a:extLst>
          </p:cNvPr>
          <p:cNvSpPr/>
          <p:nvPr/>
        </p:nvSpPr>
        <p:spPr>
          <a:xfrm>
            <a:off x="10901398" y="741280"/>
            <a:ext cx="185739" cy="3600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AC574F-D262-4C45-B077-FAC5F22F2400}"/>
              </a:ext>
            </a:extLst>
          </p:cNvPr>
          <p:cNvSpPr txBox="1"/>
          <p:nvPr/>
        </p:nvSpPr>
        <p:spPr>
          <a:xfrm>
            <a:off x="11210961" y="754317"/>
            <a:ext cx="186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選擇子節點遞歸向下</a:t>
            </a: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11578693" y="1353146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11578693" y="2275881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10158625" y="2275881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13008875" y="2275880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11700120" y="4310898"/>
            <a:ext cx="632081" cy="67255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12147322" y="3324169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12764202" y="4321969"/>
            <a:ext cx="632081" cy="67255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11639972" y="1577875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11/21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10312800" y="2500609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11724446" y="2507513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7/10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13168198" y="2500608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12325877" y="3541997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5/6</a:t>
            </a:r>
            <a:endParaRPr lang="zh-TW" altLang="en-US" dirty="0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11104190" y="3325170"/>
            <a:ext cx="761366" cy="75723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11282745" y="3542998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12881244" y="4493285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3/3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11795558" y="4493285"/>
            <a:ext cx="7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11959376" y="2110383"/>
            <a:ext cx="0" cy="16549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11959376" y="2110383"/>
            <a:ext cx="1430182" cy="165497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39308" y="2110383"/>
            <a:ext cx="1420068" cy="16549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11484873" y="3033118"/>
            <a:ext cx="474503" cy="29205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11959376" y="3033118"/>
            <a:ext cx="568629" cy="291051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12016161" y="4081406"/>
            <a:ext cx="511844" cy="22949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12528005" y="4081406"/>
            <a:ext cx="552238" cy="24056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7881D2A-EC08-4EA0-9F0C-F11B1957F86D}"/>
              </a:ext>
            </a:extLst>
          </p:cNvPr>
          <p:cNvSpPr txBox="1"/>
          <p:nvPr/>
        </p:nvSpPr>
        <p:spPr>
          <a:xfrm>
            <a:off x="305948" y="2275726"/>
            <a:ext cx="3952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重複</a:t>
            </a:r>
            <a:r>
              <a:rPr lang="en-US" altLang="zh-TW" dirty="0"/>
              <a:t>selection</a:t>
            </a:r>
            <a:r>
              <a:rPr lang="zh-TW" altLang="en-US" dirty="0"/>
              <a:t>和</a:t>
            </a:r>
            <a:r>
              <a:rPr lang="en-US" altLang="zh-TW" dirty="0"/>
              <a:t>expansion</a:t>
            </a:r>
            <a:r>
              <a:rPr lang="zh-TW" altLang="en-US" dirty="0"/>
              <a:t>，根據遊戲規則遞迴向下直至遊戲結束</a:t>
            </a:r>
          </a:p>
        </p:txBody>
      </p:sp>
      <p:pic>
        <p:nvPicPr>
          <p:cNvPr id="9" name="圖形 8" descr="一列中有四個測試管，部分裝滿液體">
            <a:extLst>
              <a:ext uri="{FF2B5EF4-FFF2-40B4-BE49-F238E27FC236}">
                <a16:creationId xmlns:a16="http://schemas.microsoft.com/office/drawing/2014/main" id="{AFFFB8AF-1ACE-4E5A-A2E7-8767F3AC6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2" y="-242562"/>
            <a:ext cx="2814312" cy="28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1" y="-5957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273237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98BA6-F112-45FD-99FE-3C56D109ABED}"/>
              </a:ext>
            </a:extLst>
          </p:cNvPr>
          <p:cNvSpPr/>
          <p:nvPr/>
        </p:nvSpPr>
        <p:spPr>
          <a:xfrm>
            <a:off x="658791" y="2892515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265732" y="926431"/>
            <a:ext cx="2762698" cy="63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10936153" y="245037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10936153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9516085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12366335" y="116777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11044005" y="3193795"/>
            <a:ext cx="565712" cy="59979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11504782" y="2216060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12108087" y="3204866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10959350" y="4216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11/21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9632021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11029049" y="135802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7/10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12478230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11617575" y="240917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5/6</a:t>
            </a:r>
            <a:endParaRPr lang="zh-TW" altLang="en-US" dirty="0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10461650" y="221706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10608389" y="24009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12187636" y="337583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3/3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11128447" y="333899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11276864" y="920353"/>
            <a:ext cx="0" cy="247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11276864" y="920353"/>
            <a:ext cx="1430182" cy="24741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856796" y="921848"/>
            <a:ext cx="1380096" cy="245924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10802361" y="1843088"/>
            <a:ext cx="474503" cy="37397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11276864" y="1843088"/>
            <a:ext cx="568629" cy="37297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11326861" y="2891376"/>
            <a:ext cx="518632" cy="302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11845493" y="2891376"/>
            <a:ext cx="545450" cy="313490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1B2372A1-4395-4CD1-A88B-20A4E7FBD687}"/>
              </a:ext>
            </a:extLst>
          </p:cNvPr>
          <p:cNvSpPr/>
          <p:nvPr/>
        </p:nvSpPr>
        <p:spPr>
          <a:xfrm>
            <a:off x="12343472" y="3812095"/>
            <a:ext cx="92869" cy="393162"/>
          </a:xfrm>
          <a:custGeom>
            <a:avLst/>
            <a:gdLst>
              <a:gd name="connsiteX0" fmla="*/ 42862 w 92869"/>
              <a:gd name="connsiteY0" fmla="*/ 0 h 393162"/>
              <a:gd name="connsiteX1" fmla="*/ 0 w 92869"/>
              <a:gd name="connsiteY1" fmla="*/ 100012 h 393162"/>
              <a:gd name="connsiteX2" fmla="*/ 7144 w 92869"/>
              <a:gd name="connsiteY2" fmla="*/ 185737 h 393162"/>
              <a:gd name="connsiteX3" fmla="*/ 57150 w 92869"/>
              <a:gd name="connsiteY3" fmla="*/ 242887 h 393162"/>
              <a:gd name="connsiteX4" fmla="*/ 71437 w 92869"/>
              <a:gd name="connsiteY4" fmla="*/ 271462 h 393162"/>
              <a:gd name="connsiteX5" fmla="*/ 85725 w 92869"/>
              <a:gd name="connsiteY5" fmla="*/ 292894 h 393162"/>
              <a:gd name="connsiteX6" fmla="*/ 92869 w 92869"/>
              <a:gd name="connsiteY6" fmla="*/ 321469 h 393162"/>
              <a:gd name="connsiteX7" fmla="*/ 85725 w 92869"/>
              <a:gd name="connsiteY7" fmla="*/ 371475 h 393162"/>
              <a:gd name="connsiteX8" fmla="*/ 42862 w 92869"/>
              <a:gd name="connsiteY8" fmla="*/ 392906 h 393162"/>
              <a:gd name="connsiteX9" fmla="*/ 35719 w 92869"/>
              <a:gd name="connsiteY9" fmla="*/ 392906 h 39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869" h="393162">
                <a:moveTo>
                  <a:pt x="42862" y="0"/>
                </a:moveTo>
                <a:cubicBezTo>
                  <a:pt x="10332" y="81325"/>
                  <a:pt x="25756" y="48498"/>
                  <a:pt x="0" y="100012"/>
                </a:cubicBezTo>
                <a:cubicBezTo>
                  <a:pt x="2381" y="128587"/>
                  <a:pt x="190" y="157919"/>
                  <a:pt x="7144" y="185737"/>
                </a:cubicBezTo>
                <a:cubicBezTo>
                  <a:pt x="10423" y="198855"/>
                  <a:pt x="49836" y="235573"/>
                  <a:pt x="57150" y="242887"/>
                </a:cubicBezTo>
                <a:cubicBezTo>
                  <a:pt x="61912" y="252412"/>
                  <a:pt x="66154" y="262216"/>
                  <a:pt x="71437" y="271462"/>
                </a:cubicBezTo>
                <a:cubicBezTo>
                  <a:pt x="75697" y="278917"/>
                  <a:pt x="82343" y="285002"/>
                  <a:pt x="85725" y="292894"/>
                </a:cubicBezTo>
                <a:cubicBezTo>
                  <a:pt x="89593" y="301918"/>
                  <a:pt x="90488" y="311944"/>
                  <a:pt x="92869" y="321469"/>
                </a:cubicBezTo>
                <a:cubicBezTo>
                  <a:pt x="90488" y="338138"/>
                  <a:pt x="92564" y="356088"/>
                  <a:pt x="85725" y="371475"/>
                </a:cubicBezTo>
                <a:cubicBezTo>
                  <a:pt x="81360" y="381296"/>
                  <a:pt x="51975" y="390628"/>
                  <a:pt x="42862" y="392906"/>
                </a:cubicBezTo>
                <a:cubicBezTo>
                  <a:pt x="40552" y="393483"/>
                  <a:pt x="38100" y="392906"/>
                  <a:pt x="35719" y="392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>
            <a:extLst>
              <a:ext uri="{FF2B5EF4-FFF2-40B4-BE49-F238E27FC236}">
                <a16:creationId xmlns:a16="http://schemas.microsoft.com/office/drawing/2014/main" id="{87FFAC8F-859D-4839-8ED9-7929919BBE38}"/>
              </a:ext>
            </a:extLst>
          </p:cNvPr>
          <p:cNvSpPr/>
          <p:nvPr/>
        </p:nvSpPr>
        <p:spPr>
          <a:xfrm>
            <a:off x="12114276" y="4205257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A51D639-09BF-49B5-92FF-D61C6ABC87E8}"/>
              </a:ext>
            </a:extLst>
          </p:cNvPr>
          <p:cNvSpPr txBox="1"/>
          <p:nvPr/>
        </p:nvSpPr>
        <p:spPr>
          <a:xfrm>
            <a:off x="12193825" y="437623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0/1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B93C24-373C-447E-B1E5-8800AF2B11A8}"/>
              </a:ext>
            </a:extLst>
          </p:cNvPr>
          <p:cNvSpPr txBox="1"/>
          <p:nvPr/>
        </p:nvSpPr>
        <p:spPr>
          <a:xfrm>
            <a:off x="3329417" y="1964345"/>
            <a:ext cx="26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終點節點產生遊戲</a:t>
            </a:r>
            <a:r>
              <a:rPr lang="zh-TW" altLang="en-US" b="1" dirty="0">
                <a:solidFill>
                  <a:srgbClr val="C00000"/>
                </a:solidFill>
              </a:rPr>
              <a:t>真實的價值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D99E53E-4460-49C0-83D0-3031BDA25378}"/>
              </a:ext>
            </a:extLst>
          </p:cNvPr>
          <p:cNvSpPr txBox="1"/>
          <p:nvPr/>
        </p:nvSpPr>
        <p:spPr>
          <a:xfrm>
            <a:off x="3329417" y="2414352"/>
            <a:ext cx="306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回溯向上調整所有父節點的統計狀態</a:t>
            </a:r>
          </a:p>
        </p:txBody>
      </p:sp>
    </p:spTree>
    <p:extLst>
      <p:ext uri="{BB962C8B-B14F-4D97-AF65-F5344CB8AC3E}">
        <p14:creationId xmlns:p14="http://schemas.microsoft.com/office/powerpoint/2010/main" val="67790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1" y="-5957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273237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98BA6-F112-45FD-99FE-3C56D109ABED}"/>
              </a:ext>
            </a:extLst>
          </p:cNvPr>
          <p:cNvSpPr/>
          <p:nvPr/>
        </p:nvSpPr>
        <p:spPr>
          <a:xfrm>
            <a:off x="658791" y="2892515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265732" y="926431"/>
            <a:ext cx="2762698" cy="63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6628445" y="245037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6628445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5208377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8058627" y="116777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6736297" y="3193795"/>
            <a:ext cx="565712" cy="59979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7197074" y="2216060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7800379" y="3204866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6651642" y="4216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11/21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5324313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6721341" y="135802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7/10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8170522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7309867" y="240917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5/6</a:t>
            </a:r>
            <a:endParaRPr lang="zh-TW" altLang="en-US" dirty="0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6153942" y="221706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6300681" y="24009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7879928" y="337583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3/3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6820739" y="333899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6969156" y="920353"/>
            <a:ext cx="0" cy="247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6969156" y="920353"/>
            <a:ext cx="1430182" cy="24741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549088" y="921848"/>
            <a:ext cx="1380096" cy="245924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6494653" y="1843088"/>
            <a:ext cx="474503" cy="37397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6969156" y="1843088"/>
            <a:ext cx="568629" cy="37297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7019153" y="2891376"/>
            <a:ext cx="518632" cy="302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7537785" y="2891376"/>
            <a:ext cx="545450" cy="313490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1B2372A1-4395-4CD1-A88B-20A4E7FBD687}"/>
              </a:ext>
            </a:extLst>
          </p:cNvPr>
          <p:cNvSpPr/>
          <p:nvPr/>
        </p:nvSpPr>
        <p:spPr>
          <a:xfrm>
            <a:off x="8035764" y="5326578"/>
            <a:ext cx="92869" cy="393162"/>
          </a:xfrm>
          <a:custGeom>
            <a:avLst/>
            <a:gdLst>
              <a:gd name="connsiteX0" fmla="*/ 42862 w 92869"/>
              <a:gd name="connsiteY0" fmla="*/ 0 h 393162"/>
              <a:gd name="connsiteX1" fmla="*/ 0 w 92869"/>
              <a:gd name="connsiteY1" fmla="*/ 100012 h 393162"/>
              <a:gd name="connsiteX2" fmla="*/ 7144 w 92869"/>
              <a:gd name="connsiteY2" fmla="*/ 185737 h 393162"/>
              <a:gd name="connsiteX3" fmla="*/ 57150 w 92869"/>
              <a:gd name="connsiteY3" fmla="*/ 242887 h 393162"/>
              <a:gd name="connsiteX4" fmla="*/ 71437 w 92869"/>
              <a:gd name="connsiteY4" fmla="*/ 271462 h 393162"/>
              <a:gd name="connsiteX5" fmla="*/ 85725 w 92869"/>
              <a:gd name="connsiteY5" fmla="*/ 292894 h 393162"/>
              <a:gd name="connsiteX6" fmla="*/ 92869 w 92869"/>
              <a:gd name="connsiteY6" fmla="*/ 321469 h 393162"/>
              <a:gd name="connsiteX7" fmla="*/ 85725 w 92869"/>
              <a:gd name="connsiteY7" fmla="*/ 371475 h 393162"/>
              <a:gd name="connsiteX8" fmla="*/ 42862 w 92869"/>
              <a:gd name="connsiteY8" fmla="*/ 392906 h 393162"/>
              <a:gd name="connsiteX9" fmla="*/ 35719 w 92869"/>
              <a:gd name="connsiteY9" fmla="*/ 392906 h 39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869" h="393162">
                <a:moveTo>
                  <a:pt x="42862" y="0"/>
                </a:moveTo>
                <a:cubicBezTo>
                  <a:pt x="10332" y="81325"/>
                  <a:pt x="25756" y="48498"/>
                  <a:pt x="0" y="100012"/>
                </a:cubicBezTo>
                <a:cubicBezTo>
                  <a:pt x="2381" y="128587"/>
                  <a:pt x="190" y="157919"/>
                  <a:pt x="7144" y="185737"/>
                </a:cubicBezTo>
                <a:cubicBezTo>
                  <a:pt x="10423" y="198855"/>
                  <a:pt x="49836" y="235573"/>
                  <a:pt x="57150" y="242887"/>
                </a:cubicBezTo>
                <a:cubicBezTo>
                  <a:pt x="61912" y="252412"/>
                  <a:pt x="66154" y="262216"/>
                  <a:pt x="71437" y="271462"/>
                </a:cubicBezTo>
                <a:cubicBezTo>
                  <a:pt x="75697" y="278917"/>
                  <a:pt x="82343" y="285002"/>
                  <a:pt x="85725" y="292894"/>
                </a:cubicBezTo>
                <a:cubicBezTo>
                  <a:pt x="89593" y="301918"/>
                  <a:pt x="90488" y="311944"/>
                  <a:pt x="92869" y="321469"/>
                </a:cubicBezTo>
                <a:cubicBezTo>
                  <a:pt x="90488" y="338138"/>
                  <a:pt x="92564" y="356088"/>
                  <a:pt x="85725" y="371475"/>
                </a:cubicBezTo>
                <a:cubicBezTo>
                  <a:pt x="81360" y="381296"/>
                  <a:pt x="51975" y="390628"/>
                  <a:pt x="42862" y="392906"/>
                </a:cubicBezTo>
                <a:cubicBezTo>
                  <a:pt x="40552" y="393483"/>
                  <a:pt x="38100" y="392906"/>
                  <a:pt x="35719" y="392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>
            <a:extLst>
              <a:ext uri="{FF2B5EF4-FFF2-40B4-BE49-F238E27FC236}">
                <a16:creationId xmlns:a16="http://schemas.microsoft.com/office/drawing/2014/main" id="{87FFAC8F-859D-4839-8ED9-7929919BBE38}"/>
              </a:ext>
            </a:extLst>
          </p:cNvPr>
          <p:cNvSpPr/>
          <p:nvPr/>
        </p:nvSpPr>
        <p:spPr>
          <a:xfrm>
            <a:off x="7806568" y="5719740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A51D639-09BF-49B5-92FF-D61C6ABC87E8}"/>
              </a:ext>
            </a:extLst>
          </p:cNvPr>
          <p:cNvSpPr txBox="1"/>
          <p:nvPr/>
        </p:nvSpPr>
        <p:spPr>
          <a:xfrm>
            <a:off x="7886117" y="5890713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0/1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B93C24-373C-447E-B1E5-8800AF2B11A8}"/>
              </a:ext>
            </a:extLst>
          </p:cNvPr>
          <p:cNvSpPr txBox="1"/>
          <p:nvPr/>
        </p:nvSpPr>
        <p:spPr>
          <a:xfrm>
            <a:off x="164711" y="2050076"/>
            <a:ext cx="26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終點節點產生遊戲</a:t>
            </a:r>
            <a:r>
              <a:rPr lang="zh-TW" altLang="en-US" b="1" dirty="0">
                <a:solidFill>
                  <a:srgbClr val="C00000"/>
                </a:solidFill>
              </a:rPr>
              <a:t>真實的價值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D99E53E-4460-49C0-83D0-3031BDA25378}"/>
              </a:ext>
            </a:extLst>
          </p:cNvPr>
          <p:cNvSpPr txBox="1"/>
          <p:nvPr/>
        </p:nvSpPr>
        <p:spPr>
          <a:xfrm>
            <a:off x="164711" y="2500083"/>
            <a:ext cx="306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回溯向上調整所有父節點的統計狀態</a:t>
            </a:r>
          </a:p>
        </p:txBody>
      </p:sp>
    </p:spTree>
    <p:extLst>
      <p:ext uri="{BB962C8B-B14F-4D97-AF65-F5344CB8AC3E}">
        <p14:creationId xmlns:p14="http://schemas.microsoft.com/office/powerpoint/2010/main" val="353921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1" y="-5957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25894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98BA6-F112-45FD-99FE-3C56D109ABED}"/>
              </a:ext>
            </a:extLst>
          </p:cNvPr>
          <p:cNvSpPr/>
          <p:nvPr/>
        </p:nvSpPr>
        <p:spPr>
          <a:xfrm>
            <a:off x="658791" y="2892515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265732" y="926431"/>
            <a:ext cx="2762698" cy="63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6628445" y="245037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6628445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5208377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8058627" y="116777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6736297" y="3193795"/>
            <a:ext cx="565712" cy="59979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7197074" y="2216060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7800379" y="3204866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6651642" y="4216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11/21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5324313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6721341" y="135802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7/10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8170522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7309867" y="240917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5/6</a:t>
            </a:r>
            <a:endParaRPr lang="zh-TW" altLang="en-US" dirty="0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6153942" y="221706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6300681" y="24009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7879928" y="337583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3/3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6820739" y="333899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6969156" y="920353"/>
            <a:ext cx="0" cy="247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6969156" y="920353"/>
            <a:ext cx="1430182" cy="24741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549088" y="921848"/>
            <a:ext cx="1380096" cy="245924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6494653" y="1843088"/>
            <a:ext cx="474503" cy="37397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6969156" y="1843088"/>
            <a:ext cx="568629" cy="37297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7019153" y="2891376"/>
            <a:ext cx="518632" cy="302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7537785" y="2891376"/>
            <a:ext cx="545450" cy="313490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1B2372A1-4395-4CD1-A88B-20A4E7FBD687}"/>
              </a:ext>
            </a:extLst>
          </p:cNvPr>
          <p:cNvSpPr/>
          <p:nvPr/>
        </p:nvSpPr>
        <p:spPr>
          <a:xfrm>
            <a:off x="8035764" y="3812095"/>
            <a:ext cx="92869" cy="393162"/>
          </a:xfrm>
          <a:custGeom>
            <a:avLst/>
            <a:gdLst>
              <a:gd name="connsiteX0" fmla="*/ 42862 w 92869"/>
              <a:gd name="connsiteY0" fmla="*/ 0 h 393162"/>
              <a:gd name="connsiteX1" fmla="*/ 0 w 92869"/>
              <a:gd name="connsiteY1" fmla="*/ 100012 h 393162"/>
              <a:gd name="connsiteX2" fmla="*/ 7144 w 92869"/>
              <a:gd name="connsiteY2" fmla="*/ 185737 h 393162"/>
              <a:gd name="connsiteX3" fmla="*/ 57150 w 92869"/>
              <a:gd name="connsiteY3" fmla="*/ 242887 h 393162"/>
              <a:gd name="connsiteX4" fmla="*/ 71437 w 92869"/>
              <a:gd name="connsiteY4" fmla="*/ 271462 h 393162"/>
              <a:gd name="connsiteX5" fmla="*/ 85725 w 92869"/>
              <a:gd name="connsiteY5" fmla="*/ 292894 h 393162"/>
              <a:gd name="connsiteX6" fmla="*/ 92869 w 92869"/>
              <a:gd name="connsiteY6" fmla="*/ 321469 h 393162"/>
              <a:gd name="connsiteX7" fmla="*/ 85725 w 92869"/>
              <a:gd name="connsiteY7" fmla="*/ 371475 h 393162"/>
              <a:gd name="connsiteX8" fmla="*/ 42862 w 92869"/>
              <a:gd name="connsiteY8" fmla="*/ 392906 h 393162"/>
              <a:gd name="connsiteX9" fmla="*/ 35719 w 92869"/>
              <a:gd name="connsiteY9" fmla="*/ 392906 h 39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869" h="393162">
                <a:moveTo>
                  <a:pt x="42862" y="0"/>
                </a:moveTo>
                <a:cubicBezTo>
                  <a:pt x="10332" y="81325"/>
                  <a:pt x="25756" y="48498"/>
                  <a:pt x="0" y="100012"/>
                </a:cubicBezTo>
                <a:cubicBezTo>
                  <a:pt x="2381" y="128587"/>
                  <a:pt x="190" y="157919"/>
                  <a:pt x="7144" y="185737"/>
                </a:cubicBezTo>
                <a:cubicBezTo>
                  <a:pt x="10423" y="198855"/>
                  <a:pt x="49836" y="235573"/>
                  <a:pt x="57150" y="242887"/>
                </a:cubicBezTo>
                <a:cubicBezTo>
                  <a:pt x="61912" y="252412"/>
                  <a:pt x="66154" y="262216"/>
                  <a:pt x="71437" y="271462"/>
                </a:cubicBezTo>
                <a:cubicBezTo>
                  <a:pt x="75697" y="278917"/>
                  <a:pt x="82343" y="285002"/>
                  <a:pt x="85725" y="292894"/>
                </a:cubicBezTo>
                <a:cubicBezTo>
                  <a:pt x="89593" y="301918"/>
                  <a:pt x="90488" y="311944"/>
                  <a:pt x="92869" y="321469"/>
                </a:cubicBezTo>
                <a:cubicBezTo>
                  <a:pt x="90488" y="338138"/>
                  <a:pt x="92564" y="356088"/>
                  <a:pt x="85725" y="371475"/>
                </a:cubicBezTo>
                <a:cubicBezTo>
                  <a:pt x="81360" y="381296"/>
                  <a:pt x="51975" y="390628"/>
                  <a:pt x="42862" y="392906"/>
                </a:cubicBezTo>
                <a:cubicBezTo>
                  <a:pt x="40552" y="393483"/>
                  <a:pt x="38100" y="392906"/>
                  <a:pt x="35719" y="392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>
            <a:extLst>
              <a:ext uri="{FF2B5EF4-FFF2-40B4-BE49-F238E27FC236}">
                <a16:creationId xmlns:a16="http://schemas.microsoft.com/office/drawing/2014/main" id="{87FFAC8F-859D-4839-8ED9-7929919BBE38}"/>
              </a:ext>
            </a:extLst>
          </p:cNvPr>
          <p:cNvSpPr/>
          <p:nvPr/>
        </p:nvSpPr>
        <p:spPr>
          <a:xfrm>
            <a:off x="7806568" y="4205257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A51D639-09BF-49B5-92FF-D61C6ABC87E8}"/>
              </a:ext>
            </a:extLst>
          </p:cNvPr>
          <p:cNvSpPr txBox="1"/>
          <p:nvPr/>
        </p:nvSpPr>
        <p:spPr>
          <a:xfrm>
            <a:off x="7886117" y="437623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0/1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B93C24-373C-447E-B1E5-8800AF2B11A8}"/>
              </a:ext>
            </a:extLst>
          </p:cNvPr>
          <p:cNvSpPr txBox="1"/>
          <p:nvPr/>
        </p:nvSpPr>
        <p:spPr>
          <a:xfrm>
            <a:off x="164711" y="2050076"/>
            <a:ext cx="26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終點節點產生遊戲</a:t>
            </a:r>
            <a:r>
              <a:rPr lang="zh-TW" altLang="en-US" b="1" dirty="0">
                <a:solidFill>
                  <a:srgbClr val="C00000"/>
                </a:solidFill>
              </a:rPr>
              <a:t>真實的價值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D99E53E-4460-49C0-83D0-3031BDA25378}"/>
              </a:ext>
            </a:extLst>
          </p:cNvPr>
          <p:cNvSpPr txBox="1"/>
          <p:nvPr/>
        </p:nvSpPr>
        <p:spPr>
          <a:xfrm>
            <a:off x="164711" y="2500083"/>
            <a:ext cx="306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回溯向上調整所有父節點的統計狀態</a:t>
            </a:r>
          </a:p>
        </p:txBody>
      </p:sp>
    </p:spTree>
    <p:extLst>
      <p:ext uri="{BB962C8B-B14F-4D97-AF65-F5344CB8AC3E}">
        <p14:creationId xmlns:p14="http://schemas.microsoft.com/office/powerpoint/2010/main" val="29063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1" y="-5957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25894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98BA6-F112-45FD-99FE-3C56D109ABED}"/>
              </a:ext>
            </a:extLst>
          </p:cNvPr>
          <p:cNvSpPr/>
          <p:nvPr/>
        </p:nvSpPr>
        <p:spPr>
          <a:xfrm>
            <a:off x="658791" y="2892515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265732" y="926431"/>
            <a:ext cx="2762698" cy="63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6628445" y="245037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6628445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5208377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8058627" y="116777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6736297" y="3193795"/>
            <a:ext cx="565712" cy="59979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7197074" y="2216060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7800379" y="3204866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6651642" y="4216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11/21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5324313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6721341" y="135802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7/10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8170522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7309867" y="240917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5/6</a:t>
            </a:r>
            <a:endParaRPr lang="zh-TW" altLang="en-US" dirty="0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6153942" y="221706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6300681" y="24009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7879928" y="337583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</a:t>
            </a:r>
            <a:r>
              <a:rPr lang="en-US" altLang="zh-TW" dirty="0">
                <a:solidFill>
                  <a:srgbClr val="C00000"/>
                </a:solidFill>
              </a:rPr>
              <a:t>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6820739" y="333899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6969156" y="920353"/>
            <a:ext cx="0" cy="247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6969156" y="920353"/>
            <a:ext cx="1430182" cy="24741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549088" y="921848"/>
            <a:ext cx="1380096" cy="245924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6494653" y="1843088"/>
            <a:ext cx="474503" cy="37397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6969156" y="1843088"/>
            <a:ext cx="568629" cy="37297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7019153" y="2891376"/>
            <a:ext cx="518632" cy="302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7537785" y="2891376"/>
            <a:ext cx="545450" cy="313490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1B2372A1-4395-4CD1-A88B-20A4E7FBD687}"/>
              </a:ext>
            </a:extLst>
          </p:cNvPr>
          <p:cNvSpPr/>
          <p:nvPr/>
        </p:nvSpPr>
        <p:spPr>
          <a:xfrm>
            <a:off x="8035764" y="3812095"/>
            <a:ext cx="92869" cy="393162"/>
          </a:xfrm>
          <a:custGeom>
            <a:avLst/>
            <a:gdLst>
              <a:gd name="connsiteX0" fmla="*/ 42862 w 92869"/>
              <a:gd name="connsiteY0" fmla="*/ 0 h 393162"/>
              <a:gd name="connsiteX1" fmla="*/ 0 w 92869"/>
              <a:gd name="connsiteY1" fmla="*/ 100012 h 393162"/>
              <a:gd name="connsiteX2" fmla="*/ 7144 w 92869"/>
              <a:gd name="connsiteY2" fmla="*/ 185737 h 393162"/>
              <a:gd name="connsiteX3" fmla="*/ 57150 w 92869"/>
              <a:gd name="connsiteY3" fmla="*/ 242887 h 393162"/>
              <a:gd name="connsiteX4" fmla="*/ 71437 w 92869"/>
              <a:gd name="connsiteY4" fmla="*/ 271462 h 393162"/>
              <a:gd name="connsiteX5" fmla="*/ 85725 w 92869"/>
              <a:gd name="connsiteY5" fmla="*/ 292894 h 393162"/>
              <a:gd name="connsiteX6" fmla="*/ 92869 w 92869"/>
              <a:gd name="connsiteY6" fmla="*/ 321469 h 393162"/>
              <a:gd name="connsiteX7" fmla="*/ 85725 w 92869"/>
              <a:gd name="connsiteY7" fmla="*/ 371475 h 393162"/>
              <a:gd name="connsiteX8" fmla="*/ 42862 w 92869"/>
              <a:gd name="connsiteY8" fmla="*/ 392906 h 393162"/>
              <a:gd name="connsiteX9" fmla="*/ 35719 w 92869"/>
              <a:gd name="connsiteY9" fmla="*/ 392906 h 39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869" h="393162">
                <a:moveTo>
                  <a:pt x="42862" y="0"/>
                </a:moveTo>
                <a:cubicBezTo>
                  <a:pt x="10332" y="81325"/>
                  <a:pt x="25756" y="48498"/>
                  <a:pt x="0" y="100012"/>
                </a:cubicBezTo>
                <a:cubicBezTo>
                  <a:pt x="2381" y="128587"/>
                  <a:pt x="190" y="157919"/>
                  <a:pt x="7144" y="185737"/>
                </a:cubicBezTo>
                <a:cubicBezTo>
                  <a:pt x="10423" y="198855"/>
                  <a:pt x="49836" y="235573"/>
                  <a:pt x="57150" y="242887"/>
                </a:cubicBezTo>
                <a:cubicBezTo>
                  <a:pt x="61912" y="252412"/>
                  <a:pt x="66154" y="262216"/>
                  <a:pt x="71437" y="271462"/>
                </a:cubicBezTo>
                <a:cubicBezTo>
                  <a:pt x="75697" y="278917"/>
                  <a:pt x="82343" y="285002"/>
                  <a:pt x="85725" y="292894"/>
                </a:cubicBezTo>
                <a:cubicBezTo>
                  <a:pt x="89593" y="301918"/>
                  <a:pt x="90488" y="311944"/>
                  <a:pt x="92869" y="321469"/>
                </a:cubicBezTo>
                <a:cubicBezTo>
                  <a:pt x="90488" y="338138"/>
                  <a:pt x="92564" y="356088"/>
                  <a:pt x="85725" y="371475"/>
                </a:cubicBezTo>
                <a:cubicBezTo>
                  <a:pt x="81360" y="381296"/>
                  <a:pt x="51975" y="390628"/>
                  <a:pt x="42862" y="392906"/>
                </a:cubicBezTo>
                <a:cubicBezTo>
                  <a:pt x="40552" y="393483"/>
                  <a:pt x="38100" y="392906"/>
                  <a:pt x="35719" y="392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>
            <a:extLst>
              <a:ext uri="{FF2B5EF4-FFF2-40B4-BE49-F238E27FC236}">
                <a16:creationId xmlns:a16="http://schemas.microsoft.com/office/drawing/2014/main" id="{87FFAC8F-859D-4839-8ED9-7929919BBE38}"/>
              </a:ext>
            </a:extLst>
          </p:cNvPr>
          <p:cNvSpPr/>
          <p:nvPr/>
        </p:nvSpPr>
        <p:spPr>
          <a:xfrm>
            <a:off x="7806568" y="4205257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A51D639-09BF-49B5-92FF-D61C6ABC87E8}"/>
              </a:ext>
            </a:extLst>
          </p:cNvPr>
          <p:cNvSpPr txBox="1"/>
          <p:nvPr/>
        </p:nvSpPr>
        <p:spPr>
          <a:xfrm>
            <a:off x="7886117" y="437623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0/1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F8A3447-A5A7-4C3F-B484-A15E7A228B9E}"/>
              </a:ext>
            </a:extLst>
          </p:cNvPr>
          <p:cNvSpPr txBox="1"/>
          <p:nvPr/>
        </p:nvSpPr>
        <p:spPr>
          <a:xfrm>
            <a:off x="164711" y="2050076"/>
            <a:ext cx="26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終點節點產生遊戲</a:t>
            </a:r>
            <a:r>
              <a:rPr lang="zh-TW" altLang="en-US" b="1" dirty="0">
                <a:solidFill>
                  <a:srgbClr val="C00000"/>
                </a:solidFill>
              </a:rPr>
              <a:t>真實的價值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0AA0B3A-8486-40C1-A642-E2F5FFFF68B9}"/>
              </a:ext>
            </a:extLst>
          </p:cNvPr>
          <p:cNvSpPr txBox="1"/>
          <p:nvPr/>
        </p:nvSpPr>
        <p:spPr>
          <a:xfrm>
            <a:off x="164711" y="2500083"/>
            <a:ext cx="306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回溯向上調整所有父節點的統計狀態</a:t>
            </a:r>
          </a:p>
        </p:txBody>
      </p:sp>
    </p:spTree>
    <p:extLst>
      <p:ext uri="{BB962C8B-B14F-4D97-AF65-F5344CB8AC3E}">
        <p14:creationId xmlns:p14="http://schemas.microsoft.com/office/powerpoint/2010/main" val="242469368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1" y="-5957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25894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98BA6-F112-45FD-99FE-3C56D109ABED}"/>
              </a:ext>
            </a:extLst>
          </p:cNvPr>
          <p:cNvSpPr/>
          <p:nvPr/>
        </p:nvSpPr>
        <p:spPr>
          <a:xfrm>
            <a:off x="658791" y="2892515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265732" y="926431"/>
            <a:ext cx="2762698" cy="63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6628445" y="245037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6628445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5208377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8058627" y="116777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6736297" y="3193795"/>
            <a:ext cx="565712" cy="59979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7197074" y="2216060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7800379" y="3204866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6651642" y="4216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11/21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5324313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6721341" y="135802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7/10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8170522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7309867" y="240917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</a:t>
            </a:r>
            <a:r>
              <a:rPr lang="en-US" altLang="zh-TW" dirty="0">
                <a:solidFill>
                  <a:srgbClr val="C00000"/>
                </a:solidFill>
              </a:rPr>
              <a:t>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6153942" y="221706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6300681" y="24009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7879928" y="337583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3/4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6820739" y="333899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6969156" y="920353"/>
            <a:ext cx="0" cy="247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6969156" y="920353"/>
            <a:ext cx="1430182" cy="24741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549088" y="921848"/>
            <a:ext cx="1380096" cy="245924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6494653" y="1843088"/>
            <a:ext cx="474503" cy="37397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6969156" y="1843088"/>
            <a:ext cx="568629" cy="37297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7019153" y="2891376"/>
            <a:ext cx="518632" cy="302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7537785" y="2891376"/>
            <a:ext cx="545450" cy="313490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1B2372A1-4395-4CD1-A88B-20A4E7FBD687}"/>
              </a:ext>
            </a:extLst>
          </p:cNvPr>
          <p:cNvSpPr/>
          <p:nvPr/>
        </p:nvSpPr>
        <p:spPr>
          <a:xfrm>
            <a:off x="8035764" y="3812095"/>
            <a:ext cx="92869" cy="393162"/>
          </a:xfrm>
          <a:custGeom>
            <a:avLst/>
            <a:gdLst>
              <a:gd name="connsiteX0" fmla="*/ 42862 w 92869"/>
              <a:gd name="connsiteY0" fmla="*/ 0 h 393162"/>
              <a:gd name="connsiteX1" fmla="*/ 0 w 92869"/>
              <a:gd name="connsiteY1" fmla="*/ 100012 h 393162"/>
              <a:gd name="connsiteX2" fmla="*/ 7144 w 92869"/>
              <a:gd name="connsiteY2" fmla="*/ 185737 h 393162"/>
              <a:gd name="connsiteX3" fmla="*/ 57150 w 92869"/>
              <a:gd name="connsiteY3" fmla="*/ 242887 h 393162"/>
              <a:gd name="connsiteX4" fmla="*/ 71437 w 92869"/>
              <a:gd name="connsiteY4" fmla="*/ 271462 h 393162"/>
              <a:gd name="connsiteX5" fmla="*/ 85725 w 92869"/>
              <a:gd name="connsiteY5" fmla="*/ 292894 h 393162"/>
              <a:gd name="connsiteX6" fmla="*/ 92869 w 92869"/>
              <a:gd name="connsiteY6" fmla="*/ 321469 h 393162"/>
              <a:gd name="connsiteX7" fmla="*/ 85725 w 92869"/>
              <a:gd name="connsiteY7" fmla="*/ 371475 h 393162"/>
              <a:gd name="connsiteX8" fmla="*/ 42862 w 92869"/>
              <a:gd name="connsiteY8" fmla="*/ 392906 h 393162"/>
              <a:gd name="connsiteX9" fmla="*/ 35719 w 92869"/>
              <a:gd name="connsiteY9" fmla="*/ 392906 h 39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869" h="393162">
                <a:moveTo>
                  <a:pt x="42862" y="0"/>
                </a:moveTo>
                <a:cubicBezTo>
                  <a:pt x="10332" y="81325"/>
                  <a:pt x="25756" y="48498"/>
                  <a:pt x="0" y="100012"/>
                </a:cubicBezTo>
                <a:cubicBezTo>
                  <a:pt x="2381" y="128587"/>
                  <a:pt x="190" y="157919"/>
                  <a:pt x="7144" y="185737"/>
                </a:cubicBezTo>
                <a:cubicBezTo>
                  <a:pt x="10423" y="198855"/>
                  <a:pt x="49836" y="235573"/>
                  <a:pt x="57150" y="242887"/>
                </a:cubicBezTo>
                <a:cubicBezTo>
                  <a:pt x="61912" y="252412"/>
                  <a:pt x="66154" y="262216"/>
                  <a:pt x="71437" y="271462"/>
                </a:cubicBezTo>
                <a:cubicBezTo>
                  <a:pt x="75697" y="278917"/>
                  <a:pt x="82343" y="285002"/>
                  <a:pt x="85725" y="292894"/>
                </a:cubicBezTo>
                <a:cubicBezTo>
                  <a:pt x="89593" y="301918"/>
                  <a:pt x="90488" y="311944"/>
                  <a:pt x="92869" y="321469"/>
                </a:cubicBezTo>
                <a:cubicBezTo>
                  <a:pt x="90488" y="338138"/>
                  <a:pt x="92564" y="356088"/>
                  <a:pt x="85725" y="371475"/>
                </a:cubicBezTo>
                <a:cubicBezTo>
                  <a:pt x="81360" y="381296"/>
                  <a:pt x="51975" y="390628"/>
                  <a:pt x="42862" y="392906"/>
                </a:cubicBezTo>
                <a:cubicBezTo>
                  <a:pt x="40552" y="393483"/>
                  <a:pt x="38100" y="392906"/>
                  <a:pt x="35719" y="392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>
            <a:extLst>
              <a:ext uri="{FF2B5EF4-FFF2-40B4-BE49-F238E27FC236}">
                <a16:creationId xmlns:a16="http://schemas.microsoft.com/office/drawing/2014/main" id="{87FFAC8F-859D-4839-8ED9-7929919BBE38}"/>
              </a:ext>
            </a:extLst>
          </p:cNvPr>
          <p:cNvSpPr/>
          <p:nvPr/>
        </p:nvSpPr>
        <p:spPr>
          <a:xfrm>
            <a:off x="7806568" y="4205257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A51D639-09BF-49B5-92FF-D61C6ABC87E8}"/>
              </a:ext>
            </a:extLst>
          </p:cNvPr>
          <p:cNvSpPr txBox="1"/>
          <p:nvPr/>
        </p:nvSpPr>
        <p:spPr>
          <a:xfrm>
            <a:off x="7886117" y="437623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0/1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9F7863D-0587-42C7-92AA-00047940ABF4}"/>
              </a:ext>
            </a:extLst>
          </p:cNvPr>
          <p:cNvSpPr txBox="1"/>
          <p:nvPr/>
        </p:nvSpPr>
        <p:spPr>
          <a:xfrm>
            <a:off x="164711" y="2050076"/>
            <a:ext cx="26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終點節點產生遊戲</a:t>
            </a:r>
            <a:r>
              <a:rPr lang="zh-TW" altLang="en-US" b="1" dirty="0">
                <a:solidFill>
                  <a:srgbClr val="C00000"/>
                </a:solidFill>
              </a:rPr>
              <a:t>真實的價值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45A3CB3-4DE0-4ED0-BD7C-FE6CD5F09010}"/>
              </a:ext>
            </a:extLst>
          </p:cNvPr>
          <p:cNvSpPr txBox="1"/>
          <p:nvPr/>
        </p:nvSpPr>
        <p:spPr>
          <a:xfrm>
            <a:off x="164711" y="2500083"/>
            <a:ext cx="306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回溯向上調整所有父節點的統計狀態</a:t>
            </a:r>
          </a:p>
        </p:txBody>
      </p:sp>
    </p:spTree>
    <p:extLst>
      <p:ext uri="{BB962C8B-B14F-4D97-AF65-F5344CB8AC3E}">
        <p14:creationId xmlns:p14="http://schemas.microsoft.com/office/powerpoint/2010/main" val="198888178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68123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6DCF36-B1BC-4116-8DB7-07DEB13A80F8}"/>
              </a:ext>
            </a:extLst>
          </p:cNvPr>
          <p:cNvSpPr/>
          <p:nvPr/>
        </p:nvSpPr>
        <p:spPr>
          <a:xfrm>
            <a:off x="1889225" y="3020135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想法與動機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1" y="-5957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208941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98BA6-F112-45FD-99FE-3C56D109ABED}"/>
              </a:ext>
            </a:extLst>
          </p:cNvPr>
          <p:cNvSpPr/>
          <p:nvPr/>
        </p:nvSpPr>
        <p:spPr>
          <a:xfrm>
            <a:off x="658791" y="2892515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265732" y="926431"/>
            <a:ext cx="2762698" cy="63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6628445" y="245037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6628445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5208377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8058627" y="116777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6736297" y="3193795"/>
            <a:ext cx="565712" cy="59979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7197074" y="2216060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7800379" y="3204866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6651642" y="4216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11/21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5324313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6721341" y="135802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</a:t>
            </a:r>
            <a:r>
              <a:rPr lang="en-US" altLang="zh-TW" dirty="0">
                <a:solidFill>
                  <a:srgbClr val="C00000"/>
                </a:solidFill>
              </a:rPr>
              <a:t>11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8170522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7309867" y="240917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5/7</a:t>
            </a:r>
            <a:endParaRPr lang="zh-TW" altLang="en-US" dirty="0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6153942" y="221706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6300681" y="24009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7879928" y="337583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3/4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6820739" y="333899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6969156" y="920353"/>
            <a:ext cx="0" cy="247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6969156" y="920353"/>
            <a:ext cx="1430182" cy="24741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549088" y="921848"/>
            <a:ext cx="1380096" cy="245924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6494653" y="1843088"/>
            <a:ext cx="474503" cy="37397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6969156" y="1843088"/>
            <a:ext cx="568629" cy="37297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7019153" y="2891376"/>
            <a:ext cx="518632" cy="302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7537785" y="2891376"/>
            <a:ext cx="545450" cy="313490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1B2372A1-4395-4CD1-A88B-20A4E7FBD687}"/>
              </a:ext>
            </a:extLst>
          </p:cNvPr>
          <p:cNvSpPr/>
          <p:nvPr/>
        </p:nvSpPr>
        <p:spPr>
          <a:xfrm>
            <a:off x="8035764" y="3812095"/>
            <a:ext cx="92869" cy="393162"/>
          </a:xfrm>
          <a:custGeom>
            <a:avLst/>
            <a:gdLst>
              <a:gd name="connsiteX0" fmla="*/ 42862 w 92869"/>
              <a:gd name="connsiteY0" fmla="*/ 0 h 393162"/>
              <a:gd name="connsiteX1" fmla="*/ 0 w 92869"/>
              <a:gd name="connsiteY1" fmla="*/ 100012 h 393162"/>
              <a:gd name="connsiteX2" fmla="*/ 7144 w 92869"/>
              <a:gd name="connsiteY2" fmla="*/ 185737 h 393162"/>
              <a:gd name="connsiteX3" fmla="*/ 57150 w 92869"/>
              <a:gd name="connsiteY3" fmla="*/ 242887 h 393162"/>
              <a:gd name="connsiteX4" fmla="*/ 71437 w 92869"/>
              <a:gd name="connsiteY4" fmla="*/ 271462 h 393162"/>
              <a:gd name="connsiteX5" fmla="*/ 85725 w 92869"/>
              <a:gd name="connsiteY5" fmla="*/ 292894 h 393162"/>
              <a:gd name="connsiteX6" fmla="*/ 92869 w 92869"/>
              <a:gd name="connsiteY6" fmla="*/ 321469 h 393162"/>
              <a:gd name="connsiteX7" fmla="*/ 85725 w 92869"/>
              <a:gd name="connsiteY7" fmla="*/ 371475 h 393162"/>
              <a:gd name="connsiteX8" fmla="*/ 42862 w 92869"/>
              <a:gd name="connsiteY8" fmla="*/ 392906 h 393162"/>
              <a:gd name="connsiteX9" fmla="*/ 35719 w 92869"/>
              <a:gd name="connsiteY9" fmla="*/ 392906 h 39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869" h="393162">
                <a:moveTo>
                  <a:pt x="42862" y="0"/>
                </a:moveTo>
                <a:cubicBezTo>
                  <a:pt x="10332" y="81325"/>
                  <a:pt x="25756" y="48498"/>
                  <a:pt x="0" y="100012"/>
                </a:cubicBezTo>
                <a:cubicBezTo>
                  <a:pt x="2381" y="128587"/>
                  <a:pt x="190" y="157919"/>
                  <a:pt x="7144" y="185737"/>
                </a:cubicBezTo>
                <a:cubicBezTo>
                  <a:pt x="10423" y="198855"/>
                  <a:pt x="49836" y="235573"/>
                  <a:pt x="57150" y="242887"/>
                </a:cubicBezTo>
                <a:cubicBezTo>
                  <a:pt x="61912" y="252412"/>
                  <a:pt x="66154" y="262216"/>
                  <a:pt x="71437" y="271462"/>
                </a:cubicBezTo>
                <a:cubicBezTo>
                  <a:pt x="75697" y="278917"/>
                  <a:pt x="82343" y="285002"/>
                  <a:pt x="85725" y="292894"/>
                </a:cubicBezTo>
                <a:cubicBezTo>
                  <a:pt x="89593" y="301918"/>
                  <a:pt x="90488" y="311944"/>
                  <a:pt x="92869" y="321469"/>
                </a:cubicBezTo>
                <a:cubicBezTo>
                  <a:pt x="90488" y="338138"/>
                  <a:pt x="92564" y="356088"/>
                  <a:pt x="85725" y="371475"/>
                </a:cubicBezTo>
                <a:cubicBezTo>
                  <a:pt x="81360" y="381296"/>
                  <a:pt x="51975" y="390628"/>
                  <a:pt x="42862" y="392906"/>
                </a:cubicBezTo>
                <a:cubicBezTo>
                  <a:pt x="40552" y="393483"/>
                  <a:pt x="38100" y="392906"/>
                  <a:pt x="35719" y="392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>
            <a:extLst>
              <a:ext uri="{FF2B5EF4-FFF2-40B4-BE49-F238E27FC236}">
                <a16:creationId xmlns:a16="http://schemas.microsoft.com/office/drawing/2014/main" id="{87FFAC8F-859D-4839-8ED9-7929919BBE38}"/>
              </a:ext>
            </a:extLst>
          </p:cNvPr>
          <p:cNvSpPr/>
          <p:nvPr/>
        </p:nvSpPr>
        <p:spPr>
          <a:xfrm>
            <a:off x="7806568" y="4205257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A51D639-09BF-49B5-92FF-D61C6ABC87E8}"/>
              </a:ext>
            </a:extLst>
          </p:cNvPr>
          <p:cNvSpPr txBox="1"/>
          <p:nvPr/>
        </p:nvSpPr>
        <p:spPr>
          <a:xfrm>
            <a:off x="7886117" y="437623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0/1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82248E7-5DB2-4E9E-9AEA-70B0459FDE97}"/>
              </a:ext>
            </a:extLst>
          </p:cNvPr>
          <p:cNvSpPr txBox="1"/>
          <p:nvPr/>
        </p:nvSpPr>
        <p:spPr>
          <a:xfrm>
            <a:off x="164711" y="2050076"/>
            <a:ext cx="26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終點節點產生遊戲</a:t>
            </a:r>
            <a:r>
              <a:rPr lang="zh-TW" altLang="en-US" b="1" dirty="0">
                <a:solidFill>
                  <a:srgbClr val="C00000"/>
                </a:solidFill>
              </a:rPr>
              <a:t>真實的價值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18A179B-F968-42B9-8912-54976EC7774E}"/>
              </a:ext>
            </a:extLst>
          </p:cNvPr>
          <p:cNvSpPr txBox="1"/>
          <p:nvPr/>
        </p:nvSpPr>
        <p:spPr>
          <a:xfrm>
            <a:off x="164711" y="2500083"/>
            <a:ext cx="306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回溯向上調整所有父節點的統計狀態</a:t>
            </a:r>
          </a:p>
        </p:txBody>
      </p:sp>
    </p:spTree>
    <p:extLst>
      <p:ext uri="{BB962C8B-B14F-4D97-AF65-F5344CB8AC3E}">
        <p14:creationId xmlns:p14="http://schemas.microsoft.com/office/powerpoint/2010/main" val="409414676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1" y="-5957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25894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49A26-4DF7-408A-8850-675D694B1741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 rot="3600000"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98BA6-F112-45FD-99FE-3C56D109ABED}"/>
              </a:ext>
            </a:extLst>
          </p:cNvPr>
          <p:cNvSpPr/>
          <p:nvPr/>
        </p:nvSpPr>
        <p:spPr>
          <a:xfrm>
            <a:off x="658791" y="2892515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5E468-BA72-451C-8B6C-534876A22230}"/>
              </a:ext>
            </a:extLst>
          </p:cNvPr>
          <p:cNvSpPr/>
          <p:nvPr/>
        </p:nvSpPr>
        <p:spPr>
          <a:xfrm>
            <a:off x="265732" y="926431"/>
            <a:ext cx="2762698" cy="63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  <a:endParaRPr lang="zh-TW" altLang="en-US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1BB6EEB6-14B7-403D-B5D7-EA5419701CC1}"/>
              </a:ext>
            </a:extLst>
          </p:cNvPr>
          <p:cNvSpPr/>
          <p:nvPr/>
        </p:nvSpPr>
        <p:spPr>
          <a:xfrm>
            <a:off x="6628445" y="245037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30995A6-4DCF-49A2-91A0-3E10BE13A489}"/>
              </a:ext>
            </a:extLst>
          </p:cNvPr>
          <p:cNvSpPr/>
          <p:nvPr/>
        </p:nvSpPr>
        <p:spPr>
          <a:xfrm>
            <a:off x="6628445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C13AD65-8734-4830-A54B-98974EB2B1FC}"/>
              </a:ext>
            </a:extLst>
          </p:cNvPr>
          <p:cNvSpPr/>
          <p:nvPr/>
        </p:nvSpPr>
        <p:spPr>
          <a:xfrm>
            <a:off x="5208377" y="1167772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156A5665-E27D-4C39-8855-912FC6D1810C}"/>
              </a:ext>
            </a:extLst>
          </p:cNvPr>
          <p:cNvSpPr/>
          <p:nvPr/>
        </p:nvSpPr>
        <p:spPr>
          <a:xfrm>
            <a:off x="8058627" y="116777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A2C02A2-BE86-43A4-88E7-C40E62B33D5A}"/>
              </a:ext>
            </a:extLst>
          </p:cNvPr>
          <p:cNvSpPr/>
          <p:nvPr/>
        </p:nvSpPr>
        <p:spPr>
          <a:xfrm>
            <a:off x="6736297" y="3193795"/>
            <a:ext cx="565712" cy="599793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5A51B5A5-2139-4C53-9402-B4B4F64B4B25}"/>
              </a:ext>
            </a:extLst>
          </p:cNvPr>
          <p:cNvSpPr/>
          <p:nvPr/>
        </p:nvSpPr>
        <p:spPr>
          <a:xfrm>
            <a:off x="7197074" y="2216060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16C57098-E34A-4FE2-96C9-A881FC2E61E0}"/>
              </a:ext>
            </a:extLst>
          </p:cNvPr>
          <p:cNvSpPr/>
          <p:nvPr/>
        </p:nvSpPr>
        <p:spPr>
          <a:xfrm>
            <a:off x="7800379" y="3204866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79A46D-B616-472E-BBD1-C9400916A38B}"/>
              </a:ext>
            </a:extLst>
          </p:cNvPr>
          <p:cNvSpPr txBox="1"/>
          <p:nvPr/>
        </p:nvSpPr>
        <p:spPr>
          <a:xfrm>
            <a:off x="6651642" y="4216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11/</a:t>
            </a:r>
            <a:r>
              <a:rPr lang="en-US" altLang="zh-TW" dirty="0">
                <a:solidFill>
                  <a:srgbClr val="C00000"/>
                </a:solidFill>
              </a:rPr>
              <a:t>22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9CB6193-2508-47EE-B9D2-6FFC9AF07DFA}"/>
              </a:ext>
            </a:extLst>
          </p:cNvPr>
          <p:cNvSpPr txBox="1"/>
          <p:nvPr/>
        </p:nvSpPr>
        <p:spPr>
          <a:xfrm>
            <a:off x="5324313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D2EAB5-96D2-43D8-B3EC-1B905537C8E1}"/>
              </a:ext>
            </a:extLst>
          </p:cNvPr>
          <p:cNvSpPr txBox="1"/>
          <p:nvPr/>
        </p:nvSpPr>
        <p:spPr>
          <a:xfrm>
            <a:off x="6721341" y="135802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7/11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3EE2442-5C15-4D38-9449-BB88B48805DE}"/>
              </a:ext>
            </a:extLst>
          </p:cNvPr>
          <p:cNvSpPr txBox="1"/>
          <p:nvPr/>
        </p:nvSpPr>
        <p:spPr>
          <a:xfrm>
            <a:off x="8170522" y="1344762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A3E213-BBC8-4F76-9473-F00975565456}"/>
              </a:ext>
            </a:extLst>
          </p:cNvPr>
          <p:cNvSpPr txBox="1"/>
          <p:nvPr/>
        </p:nvSpPr>
        <p:spPr>
          <a:xfrm>
            <a:off x="7309867" y="240917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5/7</a:t>
            </a:r>
            <a:endParaRPr lang="zh-TW" altLang="en-US" dirty="0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642FD165-0EB6-4CEB-9E3A-5CFD7717F054}"/>
              </a:ext>
            </a:extLst>
          </p:cNvPr>
          <p:cNvSpPr/>
          <p:nvPr/>
        </p:nvSpPr>
        <p:spPr>
          <a:xfrm>
            <a:off x="6153942" y="2217061"/>
            <a:ext cx="681422" cy="6753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98E911-FF7A-4B9F-9DD4-D5DE103C57BF}"/>
              </a:ext>
            </a:extLst>
          </p:cNvPr>
          <p:cNvSpPr txBox="1"/>
          <p:nvPr/>
        </p:nvSpPr>
        <p:spPr>
          <a:xfrm>
            <a:off x="6300681" y="2400956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2/4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E5796-7B50-422A-8AC3-793129369F62}"/>
              </a:ext>
            </a:extLst>
          </p:cNvPr>
          <p:cNvSpPr txBox="1"/>
          <p:nvPr/>
        </p:nvSpPr>
        <p:spPr>
          <a:xfrm>
            <a:off x="7879928" y="337583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3/4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C62FA1-F4D9-41B5-91AA-B33B31350783}"/>
              </a:ext>
            </a:extLst>
          </p:cNvPr>
          <p:cNvSpPr txBox="1"/>
          <p:nvPr/>
        </p:nvSpPr>
        <p:spPr>
          <a:xfrm>
            <a:off x="6820739" y="3338999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2/3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5A5433B-5D9E-45A2-89C3-FFD50DE3A08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6969156" y="920353"/>
            <a:ext cx="0" cy="247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C28262-8317-4581-BF99-8C8773D144F9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6969156" y="920353"/>
            <a:ext cx="1430182" cy="247418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59C0BF-D8E7-4EB4-A529-8B0B51E266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549088" y="921848"/>
            <a:ext cx="1380096" cy="245924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A3C1A66-CE46-4512-9176-5C8782A6D448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 flipH="1">
            <a:off x="6494653" y="1843088"/>
            <a:ext cx="474503" cy="373973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BBA7734-97AC-4679-92B6-C35E01CFD5C7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6969156" y="1843088"/>
            <a:ext cx="568629" cy="372972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17A3819-A432-42D1-8FDE-62C3E84093E0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7019153" y="2891376"/>
            <a:ext cx="518632" cy="302419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B2F2BAB-7552-430E-A0D7-BFE982CD56B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7537785" y="2891376"/>
            <a:ext cx="545450" cy="313490"/>
          </a:xfrm>
          <a:prstGeom prst="line">
            <a:avLst/>
          </a:prstGeom>
          <a:ln w="190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1B2372A1-4395-4CD1-A88B-20A4E7FBD687}"/>
              </a:ext>
            </a:extLst>
          </p:cNvPr>
          <p:cNvSpPr/>
          <p:nvPr/>
        </p:nvSpPr>
        <p:spPr>
          <a:xfrm>
            <a:off x="8035764" y="3812095"/>
            <a:ext cx="92869" cy="393162"/>
          </a:xfrm>
          <a:custGeom>
            <a:avLst/>
            <a:gdLst>
              <a:gd name="connsiteX0" fmla="*/ 42862 w 92869"/>
              <a:gd name="connsiteY0" fmla="*/ 0 h 393162"/>
              <a:gd name="connsiteX1" fmla="*/ 0 w 92869"/>
              <a:gd name="connsiteY1" fmla="*/ 100012 h 393162"/>
              <a:gd name="connsiteX2" fmla="*/ 7144 w 92869"/>
              <a:gd name="connsiteY2" fmla="*/ 185737 h 393162"/>
              <a:gd name="connsiteX3" fmla="*/ 57150 w 92869"/>
              <a:gd name="connsiteY3" fmla="*/ 242887 h 393162"/>
              <a:gd name="connsiteX4" fmla="*/ 71437 w 92869"/>
              <a:gd name="connsiteY4" fmla="*/ 271462 h 393162"/>
              <a:gd name="connsiteX5" fmla="*/ 85725 w 92869"/>
              <a:gd name="connsiteY5" fmla="*/ 292894 h 393162"/>
              <a:gd name="connsiteX6" fmla="*/ 92869 w 92869"/>
              <a:gd name="connsiteY6" fmla="*/ 321469 h 393162"/>
              <a:gd name="connsiteX7" fmla="*/ 85725 w 92869"/>
              <a:gd name="connsiteY7" fmla="*/ 371475 h 393162"/>
              <a:gd name="connsiteX8" fmla="*/ 42862 w 92869"/>
              <a:gd name="connsiteY8" fmla="*/ 392906 h 393162"/>
              <a:gd name="connsiteX9" fmla="*/ 35719 w 92869"/>
              <a:gd name="connsiteY9" fmla="*/ 392906 h 39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869" h="393162">
                <a:moveTo>
                  <a:pt x="42862" y="0"/>
                </a:moveTo>
                <a:cubicBezTo>
                  <a:pt x="10332" y="81325"/>
                  <a:pt x="25756" y="48498"/>
                  <a:pt x="0" y="100012"/>
                </a:cubicBezTo>
                <a:cubicBezTo>
                  <a:pt x="2381" y="128587"/>
                  <a:pt x="190" y="157919"/>
                  <a:pt x="7144" y="185737"/>
                </a:cubicBezTo>
                <a:cubicBezTo>
                  <a:pt x="10423" y="198855"/>
                  <a:pt x="49836" y="235573"/>
                  <a:pt x="57150" y="242887"/>
                </a:cubicBezTo>
                <a:cubicBezTo>
                  <a:pt x="61912" y="252412"/>
                  <a:pt x="66154" y="262216"/>
                  <a:pt x="71437" y="271462"/>
                </a:cubicBezTo>
                <a:cubicBezTo>
                  <a:pt x="75697" y="278917"/>
                  <a:pt x="82343" y="285002"/>
                  <a:pt x="85725" y="292894"/>
                </a:cubicBezTo>
                <a:cubicBezTo>
                  <a:pt x="89593" y="301918"/>
                  <a:pt x="90488" y="311944"/>
                  <a:pt x="92869" y="321469"/>
                </a:cubicBezTo>
                <a:cubicBezTo>
                  <a:pt x="90488" y="338138"/>
                  <a:pt x="92564" y="356088"/>
                  <a:pt x="85725" y="371475"/>
                </a:cubicBezTo>
                <a:cubicBezTo>
                  <a:pt x="81360" y="381296"/>
                  <a:pt x="51975" y="390628"/>
                  <a:pt x="42862" y="392906"/>
                </a:cubicBezTo>
                <a:cubicBezTo>
                  <a:pt x="40552" y="393483"/>
                  <a:pt x="38100" y="392906"/>
                  <a:pt x="35719" y="392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>
            <a:extLst>
              <a:ext uri="{FF2B5EF4-FFF2-40B4-BE49-F238E27FC236}">
                <a16:creationId xmlns:a16="http://schemas.microsoft.com/office/drawing/2014/main" id="{87FFAC8F-859D-4839-8ED9-7929919BBE38}"/>
              </a:ext>
            </a:extLst>
          </p:cNvPr>
          <p:cNvSpPr/>
          <p:nvPr/>
        </p:nvSpPr>
        <p:spPr>
          <a:xfrm>
            <a:off x="7806568" y="4205257"/>
            <a:ext cx="565712" cy="59979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A51D639-09BF-49B5-92FF-D61C6ABC87E8}"/>
              </a:ext>
            </a:extLst>
          </p:cNvPr>
          <p:cNvSpPr txBox="1"/>
          <p:nvPr/>
        </p:nvSpPr>
        <p:spPr>
          <a:xfrm>
            <a:off x="7886117" y="4376230"/>
            <a:ext cx="62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0/1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E8DF66A-DE38-4B90-9ADE-373B9BB00A24}"/>
              </a:ext>
            </a:extLst>
          </p:cNvPr>
          <p:cNvSpPr txBox="1"/>
          <p:nvPr/>
        </p:nvSpPr>
        <p:spPr>
          <a:xfrm>
            <a:off x="164711" y="2050076"/>
            <a:ext cx="26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終點節點產生遊戲</a:t>
            </a:r>
            <a:r>
              <a:rPr lang="zh-TW" altLang="en-US" b="1" dirty="0">
                <a:solidFill>
                  <a:srgbClr val="C00000"/>
                </a:solidFill>
              </a:rPr>
              <a:t>真實的價值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B9E09A3-ECD2-4EC1-A7C1-935358F8B3C9}"/>
              </a:ext>
            </a:extLst>
          </p:cNvPr>
          <p:cNvSpPr txBox="1"/>
          <p:nvPr/>
        </p:nvSpPr>
        <p:spPr>
          <a:xfrm>
            <a:off x="164711" y="2500083"/>
            <a:ext cx="306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回溯向上調整所有父節點的統計狀態</a:t>
            </a:r>
          </a:p>
        </p:txBody>
      </p:sp>
    </p:spTree>
    <p:extLst>
      <p:ext uri="{BB962C8B-B14F-4D97-AF65-F5344CB8AC3E}">
        <p14:creationId xmlns:p14="http://schemas.microsoft.com/office/powerpoint/2010/main" val="3991344548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201F3B3-B077-41E2-8713-DAA0EFAB410C}"/>
              </a:ext>
            </a:extLst>
          </p:cNvPr>
          <p:cNvSpPr/>
          <p:nvPr/>
        </p:nvSpPr>
        <p:spPr>
          <a:xfrm>
            <a:off x="4134752" y="1159731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1300"/>
            </a:pPr>
            <a:r>
              <a:rPr lang="zh-TW" altLang="en-US" sz="1200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EAA0900-6FC2-42C5-AF41-0830FFEB213B}"/>
              </a:ext>
            </a:extLst>
          </p:cNvPr>
          <p:cNvSpPr/>
          <p:nvPr/>
        </p:nvSpPr>
        <p:spPr>
          <a:xfrm>
            <a:off x="4347051" y="13044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endParaRPr lang="zh-TW" altLang="en-US" sz="3200" dirty="0">
              <a:solidFill>
                <a:srgbClr val="F3F3F3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2" y="0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40182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05DE79-18C0-4CF7-8414-03619A41FC71}"/>
              </a:ext>
            </a:extLst>
          </p:cNvPr>
          <p:cNvSpPr/>
          <p:nvPr/>
        </p:nvSpPr>
        <p:spPr>
          <a:xfrm>
            <a:off x="754976" y="2892515"/>
            <a:ext cx="131157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Expansion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67050-2F5A-49BF-8525-7A59D4B914EB}"/>
              </a:ext>
            </a:extLst>
          </p:cNvPr>
          <p:cNvSpPr/>
          <p:nvPr/>
        </p:nvSpPr>
        <p:spPr>
          <a:xfrm>
            <a:off x="3691401" y="299903"/>
            <a:ext cx="3488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000" b="1" dirty="0"/>
              <a:t>Exploration vs Exploitation</a:t>
            </a:r>
            <a:endParaRPr lang="en-US" altLang="zh-TW" sz="2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2D1DE82-FDDF-43CA-85EA-8FA1921F10B2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EDFDFB-2263-4AC4-86D5-A846016AF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29" y="3715356"/>
            <a:ext cx="3549729" cy="129417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A8B0922-9A71-455D-9D8D-39463B7A4F70}"/>
              </a:ext>
            </a:extLst>
          </p:cNvPr>
          <p:cNvSpPr/>
          <p:nvPr/>
        </p:nvSpPr>
        <p:spPr>
          <a:xfrm>
            <a:off x="3772352" y="959676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1600" dirty="0"/>
              <a:t>Upper Confidence Bound</a:t>
            </a:r>
            <a:r>
              <a:rPr lang="zh-TW" altLang="en-US" sz="1600" dirty="0"/>
              <a:t>（</a:t>
            </a:r>
            <a:r>
              <a:rPr lang="en-US" altLang="zh-TW" sz="1600" dirty="0"/>
              <a:t>UCB</a:t>
            </a:r>
            <a:r>
              <a:rPr lang="zh-TW" altLang="en-US" sz="1600" dirty="0"/>
              <a:t>）</a:t>
            </a: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71377DE-0AB6-4810-93E2-FEE674310724}"/>
              </a:ext>
            </a:extLst>
          </p:cNvPr>
          <p:cNvSpPr/>
          <p:nvPr/>
        </p:nvSpPr>
        <p:spPr>
          <a:xfrm rot="16200000">
            <a:off x="3728372" y="2145243"/>
            <a:ext cx="595035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1600" b="1" dirty="0">
                <a:noFill/>
              </a:rPr>
              <a:t>探索</a:t>
            </a:r>
            <a:endParaRPr lang="en-US" altLang="zh-TW" sz="1600" b="1" dirty="0">
              <a:noFill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b="1" dirty="0">
                <a:noFill/>
              </a:rPr>
              <a:t>目的</a:t>
            </a:r>
            <a:endParaRPr lang="en-US" altLang="zh-TW" sz="16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6E0B52-B780-45B8-ABDD-ED1FE2F98689}"/>
              </a:ext>
            </a:extLst>
          </p:cNvPr>
          <p:cNvSpPr/>
          <p:nvPr/>
        </p:nvSpPr>
        <p:spPr>
          <a:xfrm>
            <a:off x="5894882" y="1298230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C0DE471-DF26-4E47-AAC4-AD16FF5A9E9E}"/>
              </a:ext>
            </a:extLst>
          </p:cNvPr>
          <p:cNvSpPr/>
          <p:nvPr/>
        </p:nvSpPr>
        <p:spPr>
          <a:xfrm>
            <a:off x="3572176" y="1883804"/>
            <a:ext cx="1293192" cy="1077632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91E8CA-947F-4F8B-AC8B-761601F201A4}"/>
              </a:ext>
            </a:extLst>
          </p:cNvPr>
          <p:cNvSpPr/>
          <p:nvPr/>
        </p:nvSpPr>
        <p:spPr>
          <a:xfrm rot="5400000">
            <a:off x="5956422" y="2131654"/>
            <a:ext cx="595035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1600" b="1" dirty="0">
                <a:noFill/>
              </a:rPr>
              <a:t>利用</a:t>
            </a:r>
            <a:endParaRPr lang="en-US" altLang="zh-TW" sz="1600" b="1" dirty="0">
              <a:noFill/>
            </a:endParaRPr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b="1" dirty="0">
                <a:noFill/>
              </a:rPr>
              <a:t>目的</a:t>
            </a:r>
            <a:endParaRPr lang="en-US" altLang="zh-TW" sz="16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8858D7B4-A41B-49E9-9184-DFF210B9B764}"/>
              </a:ext>
            </a:extLst>
          </p:cNvPr>
          <p:cNvSpPr/>
          <p:nvPr/>
        </p:nvSpPr>
        <p:spPr>
          <a:xfrm>
            <a:off x="5467949" y="1872852"/>
            <a:ext cx="1293192" cy="1077632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0699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201F3B3-B077-41E2-8713-DAA0EFAB410C}"/>
              </a:ext>
            </a:extLst>
          </p:cNvPr>
          <p:cNvSpPr/>
          <p:nvPr/>
        </p:nvSpPr>
        <p:spPr>
          <a:xfrm>
            <a:off x="4134752" y="1159731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1300"/>
            </a:pPr>
            <a:r>
              <a:rPr lang="zh-TW" altLang="en-US" sz="1200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EAA0900-6FC2-42C5-AF41-0830FFEB213B}"/>
              </a:ext>
            </a:extLst>
          </p:cNvPr>
          <p:cNvSpPr/>
          <p:nvPr/>
        </p:nvSpPr>
        <p:spPr>
          <a:xfrm>
            <a:off x="4347051" y="13044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endParaRPr lang="zh-TW" altLang="en-US" sz="3200" dirty="0">
              <a:solidFill>
                <a:srgbClr val="F3F3F3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2" y="0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40182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05DE79-18C0-4CF7-8414-03619A41FC71}"/>
              </a:ext>
            </a:extLst>
          </p:cNvPr>
          <p:cNvSpPr/>
          <p:nvPr/>
        </p:nvSpPr>
        <p:spPr>
          <a:xfrm>
            <a:off x="754976" y="2892515"/>
            <a:ext cx="131157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Expansion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67050-2F5A-49BF-8525-7A59D4B914EB}"/>
              </a:ext>
            </a:extLst>
          </p:cNvPr>
          <p:cNvSpPr/>
          <p:nvPr/>
        </p:nvSpPr>
        <p:spPr>
          <a:xfrm>
            <a:off x="3691401" y="299903"/>
            <a:ext cx="3488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000" b="1" dirty="0"/>
              <a:t>Exploration vs Exploitation</a:t>
            </a:r>
            <a:endParaRPr lang="en-US" altLang="zh-TW" sz="2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2D1DE82-FDDF-43CA-85EA-8FA1921F10B2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EDFDFB-2263-4AC4-86D5-A846016AF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29" y="3715356"/>
            <a:ext cx="3549729" cy="129417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A8B0922-9A71-455D-9D8D-39463B7A4F70}"/>
              </a:ext>
            </a:extLst>
          </p:cNvPr>
          <p:cNvSpPr/>
          <p:nvPr/>
        </p:nvSpPr>
        <p:spPr>
          <a:xfrm>
            <a:off x="3772352" y="959676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1600" dirty="0"/>
              <a:t>Upper Confidence Bound</a:t>
            </a:r>
            <a:r>
              <a:rPr lang="zh-TW" altLang="en-US" sz="1600" dirty="0"/>
              <a:t>（</a:t>
            </a:r>
            <a:r>
              <a:rPr lang="en-US" altLang="zh-TW" sz="1600" dirty="0"/>
              <a:t>UCB</a:t>
            </a:r>
            <a:r>
              <a:rPr lang="zh-TW" altLang="en-US" sz="1600" dirty="0"/>
              <a:t>）</a:t>
            </a: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71377DE-0AB6-4810-93E2-FEE674310724}"/>
              </a:ext>
            </a:extLst>
          </p:cNvPr>
          <p:cNvSpPr/>
          <p:nvPr/>
        </p:nvSpPr>
        <p:spPr>
          <a:xfrm>
            <a:off x="4448656" y="203010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1600" b="1" dirty="0"/>
              <a:t>探索</a:t>
            </a:r>
            <a:endParaRPr lang="en-US" altLang="zh-TW" sz="1600" b="1" dirty="0"/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b="1" dirty="0"/>
              <a:t>目的</a:t>
            </a: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6E0B52-B780-45B8-ABDD-ED1FE2F98689}"/>
              </a:ext>
            </a:extLst>
          </p:cNvPr>
          <p:cNvSpPr/>
          <p:nvPr/>
        </p:nvSpPr>
        <p:spPr>
          <a:xfrm>
            <a:off x="5894882" y="1298230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C0DE471-DF26-4E47-AAC4-AD16FF5A9E9E}"/>
              </a:ext>
            </a:extLst>
          </p:cNvPr>
          <p:cNvSpPr/>
          <p:nvPr/>
        </p:nvSpPr>
        <p:spPr>
          <a:xfrm rot="5400000">
            <a:off x="4292460" y="1768662"/>
            <a:ext cx="1293192" cy="1077632"/>
          </a:xfrm>
          <a:prstGeom prst="triangle">
            <a:avLst/>
          </a:prstGeom>
          <a:noFill/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91E8CA-947F-4F8B-AC8B-761601F201A4}"/>
              </a:ext>
            </a:extLst>
          </p:cNvPr>
          <p:cNvSpPr/>
          <p:nvPr/>
        </p:nvSpPr>
        <p:spPr>
          <a:xfrm>
            <a:off x="5464382" y="202937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1600" b="1" dirty="0"/>
              <a:t>利用</a:t>
            </a:r>
            <a:endParaRPr lang="en-US" altLang="zh-TW" sz="1600" b="1" dirty="0"/>
          </a:p>
          <a:p>
            <a:pPr>
              <a:buClr>
                <a:schemeClr val="lt1"/>
              </a:buClr>
              <a:buSzPts val="1300"/>
            </a:pPr>
            <a:r>
              <a:rPr lang="zh-TW" altLang="en-US" sz="1600" b="1" dirty="0"/>
              <a:t>目的</a:t>
            </a: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8858D7B4-A41B-49E9-9184-DFF210B9B764}"/>
              </a:ext>
            </a:extLst>
          </p:cNvPr>
          <p:cNvSpPr/>
          <p:nvPr/>
        </p:nvSpPr>
        <p:spPr>
          <a:xfrm rot="16200000">
            <a:off x="4975909" y="1770576"/>
            <a:ext cx="1293192" cy="1077632"/>
          </a:xfrm>
          <a:prstGeom prst="triangle">
            <a:avLst/>
          </a:prstGeom>
          <a:noFill/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90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201F3B3-B077-41E2-8713-DAA0EFAB410C}"/>
              </a:ext>
            </a:extLst>
          </p:cNvPr>
          <p:cNvSpPr/>
          <p:nvPr/>
        </p:nvSpPr>
        <p:spPr>
          <a:xfrm>
            <a:off x="4134752" y="1159731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1300"/>
            </a:pPr>
            <a:r>
              <a:rPr lang="zh-TW" altLang="en-US" sz="1200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EAA0900-6FC2-42C5-AF41-0830FFEB213B}"/>
              </a:ext>
            </a:extLst>
          </p:cNvPr>
          <p:cNvSpPr/>
          <p:nvPr/>
        </p:nvSpPr>
        <p:spPr>
          <a:xfrm>
            <a:off x="4347051" y="13044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endParaRPr lang="zh-TW" altLang="en-US" sz="3200" dirty="0">
              <a:solidFill>
                <a:srgbClr val="F3F3F3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2" y="0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40182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05DE79-18C0-4CF7-8414-03619A41FC71}"/>
              </a:ext>
            </a:extLst>
          </p:cNvPr>
          <p:cNvSpPr/>
          <p:nvPr/>
        </p:nvSpPr>
        <p:spPr>
          <a:xfrm>
            <a:off x="754976" y="2892515"/>
            <a:ext cx="131157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Expansion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67050-2F5A-49BF-8525-7A59D4B914EB}"/>
              </a:ext>
            </a:extLst>
          </p:cNvPr>
          <p:cNvSpPr/>
          <p:nvPr/>
        </p:nvSpPr>
        <p:spPr>
          <a:xfrm>
            <a:off x="3691401" y="299903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000" b="1" dirty="0"/>
              <a:t>Exploration</a:t>
            </a:r>
            <a:r>
              <a:rPr lang="zh-TW" altLang="en-US" sz="2000" b="1" dirty="0"/>
              <a:t>隨機性</a:t>
            </a:r>
            <a:endParaRPr lang="en-US" altLang="zh-TW" sz="2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2D1DE82-FDDF-43CA-85EA-8FA1921F10B2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8B0922-9A71-455D-9D8D-39463B7A4F70}"/>
              </a:ext>
            </a:extLst>
          </p:cNvPr>
          <p:cNvSpPr/>
          <p:nvPr/>
        </p:nvSpPr>
        <p:spPr>
          <a:xfrm>
            <a:off x="3691401" y="959676"/>
            <a:ext cx="326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1600" dirty="0"/>
              <a:t>有隨機性，才能蒐集更多情況資料</a:t>
            </a: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6E0B52-B780-45B8-ABDD-ED1FE2F98689}"/>
              </a:ext>
            </a:extLst>
          </p:cNvPr>
          <p:cNvSpPr/>
          <p:nvPr/>
        </p:nvSpPr>
        <p:spPr>
          <a:xfrm>
            <a:off x="5894882" y="1298230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639234B-1A2F-462E-A5FD-9B8544CFC2C7}"/>
              </a:ext>
            </a:extLst>
          </p:cNvPr>
          <p:cNvSpPr txBox="1"/>
          <p:nvPr/>
        </p:nvSpPr>
        <p:spPr>
          <a:xfrm>
            <a:off x="4236099" y="3114450"/>
            <a:ext cx="880599" cy="5328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noFill/>
                <a:effectLst/>
                <a:latin typeface="pingfang SC"/>
              </a:rPr>
              <a:t>初始化</a:t>
            </a:r>
            <a:endParaRPr lang="en-US" altLang="zh-TW" b="0" i="0" dirty="0">
              <a:noFill/>
              <a:effectLst/>
              <a:latin typeface="pingfang SC"/>
            </a:endParaRPr>
          </a:p>
          <a:p>
            <a:r>
              <a:rPr lang="zh-TW" altLang="en-US" b="0" i="0" dirty="0">
                <a:noFill/>
                <a:effectLst/>
                <a:latin typeface="pingfang SC"/>
              </a:rPr>
              <a:t>子節點</a:t>
            </a:r>
            <a:endParaRPr lang="zh-TW" altLang="en-US" dirty="0">
              <a:noFill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8AA2FCF-75FB-4D8B-B3EF-6C998B75D078}"/>
              </a:ext>
            </a:extLst>
          </p:cNvPr>
          <p:cNvSpPr txBox="1"/>
          <p:nvPr/>
        </p:nvSpPr>
        <p:spPr>
          <a:xfrm>
            <a:off x="5588851" y="1357664"/>
            <a:ext cx="10564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noFill/>
              </a:rPr>
              <a:t>根據</a:t>
            </a:r>
            <a:endParaRPr lang="en-US" altLang="zh-TW" dirty="0">
              <a:noFill/>
            </a:endParaRPr>
          </a:p>
          <a:p>
            <a:pPr algn="ctr"/>
            <a:r>
              <a:rPr lang="zh-TW" altLang="en-US" dirty="0">
                <a:noFill/>
              </a:rPr>
              <a:t>結算分</a:t>
            </a:r>
            <a:endParaRPr lang="en-US" altLang="zh-TW" dirty="0">
              <a:noFill/>
            </a:endParaRPr>
          </a:p>
          <a:p>
            <a:pPr algn="ctr"/>
            <a:r>
              <a:rPr lang="zh-TW" altLang="en-US" dirty="0">
                <a:noFill/>
              </a:rPr>
              <a:t>隨機選擇</a:t>
            </a: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9C40912A-9573-4E4C-A022-12BA5992CD2C}"/>
              </a:ext>
            </a:extLst>
          </p:cNvPr>
          <p:cNvSpPr/>
          <p:nvPr/>
        </p:nvSpPr>
        <p:spPr>
          <a:xfrm>
            <a:off x="4036395" y="2783722"/>
            <a:ext cx="1107996" cy="1137444"/>
          </a:xfrm>
          <a:prstGeom prst="teardrop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5" name="淚滴形 24">
            <a:extLst>
              <a:ext uri="{FF2B5EF4-FFF2-40B4-BE49-F238E27FC236}">
                <a16:creationId xmlns:a16="http://schemas.microsoft.com/office/drawing/2014/main" id="{975D8FD1-594B-433E-A72D-D3E415942777}"/>
              </a:ext>
            </a:extLst>
          </p:cNvPr>
          <p:cNvSpPr/>
          <p:nvPr/>
        </p:nvSpPr>
        <p:spPr>
          <a:xfrm rot="10800000">
            <a:off x="5563053" y="1191098"/>
            <a:ext cx="1107996" cy="1137444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2" name="圖形 11" descr="具有化學玻璃瓶的顯微鏡">
            <a:extLst>
              <a:ext uri="{FF2B5EF4-FFF2-40B4-BE49-F238E27FC236}">
                <a16:creationId xmlns:a16="http://schemas.microsoft.com/office/drawing/2014/main" id="{A8D49D65-0762-4A1F-9502-72CF4207C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7619" y="2148242"/>
            <a:ext cx="2946381" cy="29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201F3B3-B077-41E2-8713-DAA0EFAB410C}"/>
              </a:ext>
            </a:extLst>
          </p:cNvPr>
          <p:cNvSpPr/>
          <p:nvPr/>
        </p:nvSpPr>
        <p:spPr>
          <a:xfrm>
            <a:off x="4134752" y="1159731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1300"/>
            </a:pPr>
            <a:r>
              <a:rPr lang="zh-TW" altLang="en-US" sz="1200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加密雜湊函數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EAA0900-6FC2-42C5-AF41-0830FFEB213B}"/>
              </a:ext>
            </a:extLst>
          </p:cNvPr>
          <p:cNvSpPr/>
          <p:nvPr/>
        </p:nvSpPr>
        <p:spPr>
          <a:xfrm>
            <a:off x="4347051" y="13044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endParaRPr lang="zh-TW" altLang="en-US" sz="3200" dirty="0">
              <a:solidFill>
                <a:srgbClr val="F3F3F3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49E0B5-643B-4994-909F-924E0FAB75BA}"/>
              </a:ext>
            </a:extLst>
          </p:cNvPr>
          <p:cNvSpPr/>
          <p:nvPr/>
        </p:nvSpPr>
        <p:spPr>
          <a:xfrm>
            <a:off x="474562" y="0"/>
            <a:ext cx="8669438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40182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05DE79-18C0-4CF7-8414-03619A41FC71}"/>
              </a:ext>
            </a:extLst>
          </p:cNvPr>
          <p:cNvSpPr/>
          <p:nvPr/>
        </p:nvSpPr>
        <p:spPr>
          <a:xfrm>
            <a:off x="754976" y="2892515"/>
            <a:ext cx="131157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lt1"/>
              </a:buClr>
              <a:buSzPts val="1300"/>
            </a:pPr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Expansion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!!CHF">
            <a:extLst>
              <a:ext uri="{FF2B5EF4-FFF2-40B4-BE49-F238E27FC236}">
                <a16:creationId xmlns:a16="http://schemas.microsoft.com/office/drawing/2014/main" id="{F532A94B-025B-43AB-983B-A3F9BE11D408}"/>
              </a:ext>
            </a:extLst>
          </p:cNvPr>
          <p:cNvSpPr/>
          <p:nvPr/>
        </p:nvSpPr>
        <p:spPr>
          <a:xfrm>
            <a:off x="684121" y="2571750"/>
            <a:ext cx="1557483" cy="134941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67050-2F5A-49BF-8525-7A59D4B914EB}"/>
              </a:ext>
            </a:extLst>
          </p:cNvPr>
          <p:cNvSpPr/>
          <p:nvPr/>
        </p:nvSpPr>
        <p:spPr>
          <a:xfrm>
            <a:off x="3691401" y="299903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2000" b="1" dirty="0"/>
              <a:t>Exploration</a:t>
            </a:r>
            <a:r>
              <a:rPr lang="zh-TW" altLang="en-US" sz="2000" b="1" dirty="0"/>
              <a:t>隨機性</a:t>
            </a:r>
            <a:endParaRPr lang="en-US" altLang="zh-TW" sz="2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2D1DE82-FDDF-43CA-85EA-8FA1921F10B2}"/>
              </a:ext>
            </a:extLst>
          </p:cNvPr>
          <p:cNvSpPr/>
          <p:nvPr/>
        </p:nvSpPr>
        <p:spPr>
          <a:xfrm>
            <a:off x="474562" y="23579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MCTS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8B0922-9A71-455D-9D8D-39463B7A4F70}"/>
              </a:ext>
            </a:extLst>
          </p:cNvPr>
          <p:cNvSpPr/>
          <p:nvPr/>
        </p:nvSpPr>
        <p:spPr>
          <a:xfrm>
            <a:off x="3691401" y="959676"/>
            <a:ext cx="326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zh-TW" altLang="en-US" sz="1600" dirty="0"/>
              <a:t>有隨機性，才能蒐集更多情況資料</a:t>
            </a: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6E0B52-B780-45B8-ABDD-ED1FE2F98689}"/>
              </a:ext>
            </a:extLst>
          </p:cNvPr>
          <p:cNvSpPr/>
          <p:nvPr/>
        </p:nvSpPr>
        <p:spPr>
          <a:xfrm>
            <a:off x="5894882" y="1298230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1300"/>
            </a:pPr>
            <a:endParaRPr lang="en-US" altLang="zh-TW" sz="16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639234B-1A2F-462E-A5FD-9B8544CFC2C7}"/>
              </a:ext>
            </a:extLst>
          </p:cNvPr>
          <p:cNvSpPr txBox="1"/>
          <p:nvPr/>
        </p:nvSpPr>
        <p:spPr>
          <a:xfrm>
            <a:off x="4516414" y="2815167"/>
            <a:ext cx="880599" cy="53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pingfang SC"/>
              </a:rPr>
              <a:t>初始化</a:t>
            </a:r>
            <a:endParaRPr lang="en-US" altLang="zh-TW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pingfang SC"/>
              </a:rPr>
              <a:t>子節點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8AA2FCF-75FB-4D8B-B3EF-6C998B75D078}"/>
              </a:ext>
            </a:extLst>
          </p:cNvPr>
          <p:cNvSpPr txBox="1"/>
          <p:nvPr/>
        </p:nvSpPr>
        <p:spPr>
          <a:xfrm>
            <a:off x="5167720" y="1778910"/>
            <a:ext cx="105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根據</a:t>
            </a:r>
            <a:endParaRPr lang="en-US" altLang="zh-TW" dirty="0"/>
          </a:p>
          <a:p>
            <a:pPr algn="ctr"/>
            <a:r>
              <a:rPr lang="zh-TW" altLang="en-US" dirty="0"/>
              <a:t>結算分</a:t>
            </a:r>
            <a:endParaRPr lang="en-US" altLang="zh-TW" dirty="0"/>
          </a:p>
          <a:p>
            <a:pPr algn="ctr"/>
            <a:r>
              <a:rPr lang="zh-TW" altLang="en-US" dirty="0"/>
              <a:t>隨機選擇</a:t>
            </a: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9C40912A-9573-4E4C-A022-12BA5992CD2C}"/>
              </a:ext>
            </a:extLst>
          </p:cNvPr>
          <p:cNvSpPr/>
          <p:nvPr/>
        </p:nvSpPr>
        <p:spPr>
          <a:xfrm>
            <a:off x="4316710" y="2484439"/>
            <a:ext cx="1107996" cy="1137444"/>
          </a:xfrm>
          <a:prstGeom prst="teardrop">
            <a:avLst/>
          </a:prstGeom>
          <a:noFill/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淚滴形 24">
            <a:extLst>
              <a:ext uri="{FF2B5EF4-FFF2-40B4-BE49-F238E27FC236}">
                <a16:creationId xmlns:a16="http://schemas.microsoft.com/office/drawing/2014/main" id="{975D8FD1-594B-433E-A72D-D3E415942777}"/>
              </a:ext>
            </a:extLst>
          </p:cNvPr>
          <p:cNvSpPr/>
          <p:nvPr/>
        </p:nvSpPr>
        <p:spPr>
          <a:xfrm rot="10800000">
            <a:off x="5141922" y="1612344"/>
            <a:ext cx="1107996" cy="1137444"/>
          </a:xfrm>
          <a:prstGeom prst="teardrop">
            <a:avLst>
              <a:gd name="adj" fmla="val 100000"/>
            </a:avLst>
          </a:prstGeom>
          <a:noFill/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形 11" descr="具有化學玻璃瓶的顯微鏡">
            <a:extLst>
              <a:ext uri="{FF2B5EF4-FFF2-40B4-BE49-F238E27FC236}">
                <a16:creationId xmlns:a16="http://schemas.microsoft.com/office/drawing/2014/main" id="{A8D49D65-0762-4A1F-9502-72CF4207C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7619" y="2148242"/>
            <a:ext cx="2946381" cy="29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3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0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ctrTitle"/>
          </p:nvPr>
        </p:nvSpPr>
        <p:spPr>
          <a:xfrm>
            <a:off x="4341741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AlphaGo Zero</a:t>
            </a:r>
          </a:p>
        </p:txBody>
      </p:sp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EEA923-5008-4D30-815F-D62965CC8EB4}"/>
              </a:ext>
            </a:extLst>
          </p:cNvPr>
          <p:cNvSpPr/>
          <p:nvPr/>
        </p:nvSpPr>
        <p:spPr>
          <a:xfrm>
            <a:off x="5652556" y="2968262"/>
            <a:ext cx="1978427" cy="386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zh-TW" altLang="en-US" dirty="0">
                <a:latin typeface="Nunito Sans"/>
              </a:rPr>
              <a:t>棋類游戲</a:t>
            </a:r>
            <a:r>
              <a:rPr lang="en-US" altLang="zh-TW" dirty="0">
                <a:latin typeface="Nunito Sans"/>
              </a:rPr>
              <a:t>AI</a:t>
            </a:r>
            <a:r>
              <a:rPr lang="zh-TW" altLang="en-US" dirty="0">
                <a:latin typeface="Nunito Sans"/>
              </a:rPr>
              <a:t>的終極目的</a:t>
            </a:r>
          </a:p>
        </p:txBody>
      </p:sp>
      <p:sp>
        <p:nvSpPr>
          <p:cNvPr id="5" name="!!CHF">
            <a:extLst>
              <a:ext uri="{FF2B5EF4-FFF2-40B4-BE49-F238E27FC236}">
                <a16:creationId xmlns:a16="http://schemas.microsoft.com/office/drawing/2014/main" id="{8CDF171D-26BD-42BB-A692-E19B31A933EA}"/>
              </a:ext>
            </a:extLst>
          </p:cNvPr>
          <p:cNvSpPr/>
          <p:nvPr/>
        </p:nvSpPr>
        <p:spPr>
          <a:xfrm rot="9377331">
            <a:off x="7426503" y="3585220"/>
            <a:ext cx="2353813" cy="2037600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6915319-F337-4A44-A10C-FF3A1E406A8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C6DE525-D379-402F-9052-145480174F1B}"/>
              </a:ext>
            </a:extLst>
          </p:cNvPr>
          <p:cNvSpPr/>
          <p:nvPr/>
        </p:nvSpPr>
        <p:spPr>
          <a:xfrm>
            <a:off x="-3401829" y="0"/>
            <a:ext cx="6803658" cy="5143500"/>
          </a:xfrm>
          <a:prstGeom prst="trapezoid">
            <a:avLst>
              <a:gd name="adj" fmla="val 10412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90D8AA-DD7D-413F-9034-769C69894277}"/>
              </a:ext>
            </a:extLst>
          </p:cNvPr>
          <p:cNvSpPr/>
          <p:nvPr/>
        </p:nvSpPr>
        <p:spPr>
          <a:xfrm>
            <a:off x="474562" y="2124189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3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Google Shape;396;p38">
            <a:extLst>
              <a:ext uri="{FF2B5EF4-FFF2-40B4-BE49-F238E27FC236}">
                <a16:creationId xmlns:a16="http://schemas.microsoft.com/office/drawing/2014/main" id="{5BE51E51-4AB2-4A1D-8319-8BADE9CB86FC}"/>
              </a:ext>
            </a:extLst>
          </p:cNvPr>
          <p:cNvSpPr/>
          <p:nvPr/>
        </p:nvSpPr>
        <p:spPr>
          <a:xfrm rot="10800000">
            <a:off x="6452848" y="1615085"/>
            <a:ext cx="1571867" cy="1361485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97;p38">
            <a:extLst>
              <a:ext uri="{FF2B5EF4-FFF2-40B4-BE49-F238E27FC236}">
                <a16:creationId xmlns:a16="http://schemas.microsoft.com/office/drawing/2014/main" id="{B1D29D71-998C-49F9-99AA-B57C9451A143}"/>
              </a:ext>
            </a:extLst>
          </p:cNvPr>
          <p:cNvSpPr/>
          <p:nvPr/>
        </p:nvSpPr>
        <p:spPr>
          <a:xfrm rot="10800000">
            <a:off x="3570280" y="1895442"/>
            <a:ext cx="1965378" cy="1702044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!!CHF">
            <a:extLst>
              <a:ext uri="{FF2B5EF4-FFF2-40B4-BE49-F238E27FC236}">
                <a16:creationId xmlns:a16="http://schemas.microsoft.com/office/drawing/2014/main" id="{3E79D017-9B01-4A32-B546-9858FF763482}"/>
              </a:ext>
            </a:extLst>
          </p:cNvPr>
          <p:cNvSpPr/>
          <p:nvPr/>
        </p:nvSpPr>
        <p:spPr>
          <a:xfrm rot="10800000">
            <a:off x="4890472" y="2292869"/>
            <a:ext cx="2353813" cy="2037600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A8C3ED4-CEF0-42EC-B1D7-F06EA4C3414D}"/>
              </a:ext>
            </a:extLst>
          </p:cNvPr>
          <p:cNvSpPr/>
          <p:nvPr/>
        </p:nvSpPr>
        <p:spPr>
          <a:xfrm>
            <a:off x="3999135" y="2296578"/>
            <a:ext cx="11079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1300"/>
            </a:pPr>
            <a:r>
              <a:rPr lang="zh-TW" altLang="en-US" sz="1800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無特定</a:t>
            </a:r>
          </a:p>
          <a:p>
            <a:pPr algn="ctr">
              <a:buClr>
                <a:schemeClr val="lt1"/>
              </a:buClr>
              <a:buSzPts val="1300"/>
            </a:pPr>
            <a:r>
              <a:rPr lang="zh-TW" altLang="en-US" sz="1800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遊戲特徵</a:t>
            </a:r>
          </a:p>
          <a:p>
            <a:pPr algn="ctr">
              <a:buClr>
                <a:schemeClr val="lt1"/>
              </a:buClr>
              <a:buSzPts val="1300"/>
            </a:pPr>
            <a:r>
              <a:rPr lang="zh-TW" altLang="en-US" sz="1800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</a:t>
            </a:r>
            <a:endParaRPr lang="en-US" altLang="zh-TW" sz="36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37429A-8324-4EC5-9F00-20B85F6992DD}"/>
              </a:ext>
            </a:extLst>
          </p:cNvPr>
          <p:cNvSpPr/>
          <p:nvPr/>
        </p:nvSpPr>
        <p:spPr>
          <a:xfrm>
            <a:off x="6783719" y="2050492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1300"/>
            </a:pPr>
            <a:r>
              <a:rPr lang="zh-TW" altLang="en-US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</a:t>
            </a:r>
          </a:p>
          <a:p>
            <a:pPr algn="ctr">
              <a:buClr>
                <a:schemeClr val="lt1"/>
              </a:buClr>
              <a:buSzPts val="1300"/>
            </a:pPr>
            <a:r>
              <a:rPr lang="zh-TW" altLang="en-US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神經網絡</a:t>
            </a:r>
          </a:p>
          <a:p>
            <a:pPr algn="ctr">
              <a:buClr>
                <a:schemeClr val="lt1"/>
              </a:buClr>
              <a:buSzPts val="1300"/>
            </a:pPr>
            <a:endParaRPr lang="en-US" altLang="zh-TW" sz="2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2E4B208-34A4-44AE-9FA6-1F2977F2170F}"/>
              </a:ext>
            </a:extLst>
          </p:cNvPr>
          <p:cNvSpPr/>
          <p:nvPr/>
        </p:nvSpPr>
        <p:spPr>
          <a:xfrm>
            <a:off x="5353568" y="2907978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1300"/>
            </a:pPr>
            <a:r>
              <a:rPr lang="zh-TW" altLang="en-US" sz="24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無人工</a:t>
            </a:r>
          </a:p>
          <a:p>
            <a:pPr algn="ctr">
              <a:buClr>
                <a:schemeClr val="lt1"/>
              </a:buClr>
              <a:buSzPts val="1300"/>
            </a:pPr>
            <a:r>
              <a:rPr lang="zh-TW" altLang="en-US" sz="24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先驗數據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D16C96-6546-4E6B-ABC5-57BCBBD728F2}"/>
              </a:ext>
            </a:extLst>
          </p:cNvPr>
          <p:cNvSpPr/>
          <p:nvPr/>
        </p:nvSpPr>
        <p:spPr>
          <a:xfrm>
            <a:off x="4847190" y="1159731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 Zero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6C7803-8A6E-48B0-BD37-208310CC06A3}"/>
              </a:ext>
            </a:extLst>
          </p:cNvPr>
          <p:cNvSpPr/>
          <p:nvPr/>
        </p:nvSpPr>
        <p:spPr>
          <a:xfrm>
            <a:off x="4941767" y="13044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endParaRPr lang="zh-TW" altLang="en-US" sz="3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8C1A9E-195B-4C25-8FCF-4AB6DD23E720}"/>
              </a:ext>
            </a:extLst>
          </p:cNvPr>
          <p:cNvSpPr/>
          <p:nvPr/>
        </p:nvSpPr>
        <p:spPr>
          <a:xfrm>
            <a:off x="474561" y="729234"/>
            <a:ext cx="2235465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r>
              <a:rPr lang="en-US" altLang="zh-TW" sz="3200" dirty="0">
                <a:solidFill>
                  <a:schemeClr val="bg1"/>
                </a:solidFill>
              </a:rPr>
              <a:t>AlphaGo Zero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Google Shape;162;p26">
            <a:extLst>
              <a:ext uri="{FF2B5EF4-FFF2-40B4-BE49-F238E27FC236}">
                <a16:creationId xmlns:a16="http://schemas.microsoft.com/office/drawing/2014/main" id="{D500BAD5-9F6E-4E0D-9C5B-7077BC66C99F}"/>
              </a:ext>
            </a:extLst>
          </p:cNvPr>
          <p:cNvSpPr/>
          <p:nvPr/>
        </p:nvSpPr>
        <p:spPr>
          <a:xfrm rot="17099967">
            <a:off x="-2649418" y="3070397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6;p26">
            <a:extLst>
              <a:ext uri="{FF2B5EF4-FFF2-40B4-BE49-F238E27FC236}">
                <a16:creationId xmlns:a16="http://schemas.microsoft.com/office/drawing/2014/main" id="{834D8309-ADF5-466E-8299-A5DD496E4361}"/>
              </a:ext>
            </a:extLst>
          </p:cNvPr>
          <p:cNvSpPr/>
          <p:nvPr/>
        </p:nvSpPr>
        <p:spPr>
          <a:xfrm rot="5400000">
            <a:off x="10889667" y="-391617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88;p32">
            <a:extLst>
              <a:ext uri="{FF2B5EF4-FFF2-40B4-BE49-F238E27FC236}">
                <a16:creationId xmlns:a16="http://schemas.microsoft.com/office/drawing/2014/main" id="{6552A8EB-3CEA-45D7-A9BD-EF95DF65B66C}"/>
              </a:ext>
            </a:extLst>
          </p:cNvPr>
          <p:cNvSpPr/>
          <p:nvPr/>
        </p:nvSpPr>
        <p:spPr>
          <a:xfrm rot="14044269">
            <a:off x="1584706" y="5487309"/>
            <a:ext cx="5974587" cy="51764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87;p32">
            <a:extLst>
              <a:ext uri="{FF2B5EF4-FFF2-40B4-BE49-F238E27FC236}">
                <a16:creationId xmlns:a16="http://schemas.microsoft.com/office/drawing/2014/main" id="{CFB54A37-BA24-4822-BF42-5438FCFE579B}"/>
              </a:ext>
            </a:extLst>
          </p:cNvPr>
          <p:cNvSpPr/>
          <p:nvPr/>
        </p:nvSpPr>
        <p:spPr>
          <a:xfrm>
            <a:off x="2458940" y="1766702"/>
            <a:ext cx="4226121" cy="366157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" name="!!CHF">
            <a:extLst>
              <a:ext uri="{FF2B5EF4-FFF2-40B4-BE49-F238E27FC236}">
                <a16:creationId xmlns:a16="http://schemas.microsoft.com/office/drawing/2014/main" id="{E70AAC21-1099-4B9B-9ECF-B6BC03664103}"/>
              </a:ext>
            </a:extLst>
          </p:cNvPr>
          <p:cNvSpPr/>
          <p:nvPr/>
        </p:nvSpPr>
        <p:spPr>
          <a:xfrm rot="10800000">
            <a:off x="7584827" y="2185486"/>
            <a:ext cx="1325697" cy="1142628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718A7A-000E-4BDA-8363-0272E4E553F9}"/>
              </a:ext>
            </a:extLst>
          </p:cNvPr>
          <p:cNvSpPr/>
          <p:nvPr/>
        </p:nvSpPr>
        <p:spPr>
          <a:xfrm>
            <a:off x="7881727" y="2495190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1300"/>
            </a:pPr>
            <a:r>
              <a:rPr lang="zh-TW" altLang="en-US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簡單樹</a:t>
            </a:r>
            <a:endParaRPr lang="en-US" altLang="zh-TW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buClr>
                <a:schemeClr val="lt1"/>
              </a:buClr>
              <a:buSzPts val="1300"/>
            </a:pPr>
            <a:r>
              <a:rPr lang="zh-TW" altLang="en-US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</a:p>
        </p:txBody>
      </p:sp>
    </p:spTree>
    <p:extLst>
      <p:ext uri="{BB962C8B-B14F-4D97-AF65-F5344CB8AC3E}">
        <p14:creationId xmlns:p14="http://schemas.microsoft.com/office/powerpoint/2010/main" val="4575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6" y="-42125"/>
            <a:ext cx="7557136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4760194" cy="9822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effectLst/>
              </a:rPr>
              <a:t>AlphaGo Zero</a:t>
            </a:r>
            <a:br>
              <a:rPr lang="en-US" altLang="zh-TW" sz="3600" b="1" dirty="0">
                <a:effectLst/>
              </a:rPr>
            </a:br>
            <a:r>
              <a:rPr lang="en-US" altLang="zh-TW" sz="3600" b="1" dirty="0">
                <a:effectLst/>
              </a:rPr>
              <a:t>MCTS</a:t>
            </a:r>
            <a:r>
              <a:rPr lang="zh-TW" altLang="en-US" sz="3600" b="1" dirty="0">
                <a:effectLst/>
              </a:rPr>
              <a:t>搜尋空間最佳化</a:t>
            </a:r>
            <a:endParaRPr lang="en-US" altLang="zh-TW" sz="3600" b="1" dirty="0">
              <a:effectLst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2" name="!!CHF">
            <a:extLst>
              <a:ext uri="{FF2B5EF4-FFF2-40B4-BE49-F238E27FC236}">
                <a16:creationId xmlns:a16="http://schemas.microsoft.com/office/drawing/2014/main" id="{97764385-CC45-483E-9A70-C7EC9A25929C}"/>
              </a:ext>
            </a:extLst>
          </p:cNvPr>
          <p:cNvSpPr/>
          <p:nvPr/>
        </p:nvSpPr>
        <p:spPr>
          <a:xfrm>
            <a:off x="401337" y="1684649"/>
            <a:ext cx="1288485" cy="1104908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DDE505E-5717-4052-BB7E-9C1AA3EBCE4D}"/>
              </a:ext>
            </a:extLst>
          </p:cNvPr>
          <p:cNvSpPr txBox="1"/>
          <p:nvPr/>
        </p:nvSpPr>
        <p:spPr>
          <a:xfrm>
            <a:off x="581235" y="1906254"/>
            <a:ext cx="92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Policy Network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26A5C7-8889-4F37-9345-EFA422CEF9D4}"/>
              </a:ext>
            </a:extLst>
          </p:cNvPr>
          <p:cNvSpPr txBox="1"/>
          <p:nvPr/>
        </p:nvSpPr>
        <p:spPr>
          <a:xfrm>
            <a:off x="556442" y="2943945"/>
            <a:ext cx="396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下一步搜尋局限在高機率的動作</a:t>
            </a:r>
          </a:p>
        </p:txBody>
      </p:sp>
      <p:pic>
        <p:nvPicPr>
          <p:cNvPr id="13" name="圖形 12" descr="流星 以實心填滿">
            <a:extLst>
              <a:ext uri="{FF2B5EF4-FFF2-40B4-BE49-F238E27FC236}">
                <a16:creationId xmlns:a16="http://schemas.microsoft.com/office/drawing/2014/main" id="{F363DC95-EDD2-402E-AD78-EDCD7BD33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4919" y="3807619"/>
            <a:ext cx="914400" cy="9144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9C25D24-C37C-47EE-BA88-93484C5E054F}"/>
              </a:ext>
            </a:extLst>
          </p:cNvPr>
          <p:cNvSpPr txBox="1"/>
          <p:nvPr/>
        </p:nvSpPr>
        <p:spPr>
          <a:xfrm>
            <a:off x="556441" y="3329690"/>
            <a:ext cx="396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減少搜尋的寬度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AB8CAFE-5AFD-4728-9C62-27942338745C}"/>
              </a:ext>
            </a:extLst>
          </p:cNvPr>
          <p:cNvCxnSpPr>
            <a:cxnSpLocks/>
          </p:cNvCxnSpPr>
          <p:nvPr/>
        </p:nvCxnSpPr>
        <p:spPr>
          <a:xfrm>
            <a:off x="1689822" y="2243138"/>
            <a:ext cx="503309" cy="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280BDF1-9A2A-42F5-A6EC-E2331818CDD3}"/>
              </a:ext>
            </a:extLst>
          </p:cNvPr>
          <p:cNvSpPr/>
          <p:nvPr/>
        </p:nvSpPr>
        <p:spPr>
          <a:xfrm>
            <a:off x="2193131" y="1993349"/>
            <a:ext cx="2190610" cy="5143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EE27C46-DBFB-4235-9193-55A3EE44742B}"/>
              </a:ext>
            </a:extLst>
          </p:cNvPr>
          <p:cNvSpPr txBox="1"/>
          <p:nvPr/>
        </p:nvSpPr>
        <p:spPr>
          <a:xfrm>
            <a:off x="2259418" y="2085767"/>
            <a:ext cx="2043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</a:rPr>
              <a:t>動作空間機率分布</a:t>
            </a:r>
          </a:p>
        </p:txBody>
      </p:sp>
    </p:spTree>
    <p:extLst>
      <p:ext uri="{BB962C8B-B14F-4D97-AF65-F5344CB8AC3E}">
        <p14:creationId xmlns:p14="http://schemas.microsoft.com/office/powerpoint/2010/main" val="2843714210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6" y="-42125"/>
            <a:ext cx="7557136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4760194" cy="9822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effectLst/>
              </a:rPr>
              <a:t>AlphaGo Zero</a:t>
            </a:r>
            <a:br>
              <a:rPr lang="en-US" altLang="zh-TW" sz="3600" b="1" dirty="0">
                <a:effectLst/>
              </a:rPr>
            </a:br>
            <a:r>
              <a:rPr lang="en-US" altLang="zh-TW" sz="3600" b="1" dirty="0">
                <a:effectLst/>
              </a:rPr>
              <a:t>MCTS</a:t>
            </a:r>
            <a:r>
              <a:rPr lang="zh-TW" altLang="en-US" sz="3600" b="1" dirty="0">
                <a:effectLst/>
              </a:rPr>
              <a:t>搜尋空間最佳化</a:t>
            </a:r>
            <a:endParaRPr lang="en-US" altLang="zh-TW" sz="3600" b="1" dirty="0">
              <a:effectLst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2" name="!!CHF">
            <a:extLst>
              <a:ext uri="{FF2B5EF4-FFF2-40B4-BE49-F238E27FC236}">
                <a16:creationId xmlns:a16="http://schemas.microsoft.com/office/drawing/2014/main" id="{97764385-CC45-483E-9A70-C7EC9A25929C}"/>
              </a:ext>
            </a:extLst>
          </p:cNvPr>
          <p:cNvSpPr/>
          <p:nvPr/>
        </p:nvSpPr>
        <p:spPr>
          <a:xfrm rot="7237973">
            <a:off x="401337" y="1684649"/>
            <a:ext cx="1288485" cy="1104908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DDE505E-5717-4052-BB7E-9C1AA3EBCE4D}"/>
              </a:ext>
            </a:extLst>
          </p:cNvPr>
          <p:cNvSpPr txBox="1"/>
          <p:nvPr/>
        </p:nvSpPr>
        <p:spPr>
          <a:xfrm>
            <a:off x="581235" y="1906254"/>
            <a:ext cx="92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Value Network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26A5C7-8889-4F37-9345-EFA422CEF9D4}"/>
              </a:ext>
            </a:extLst>
          </p:cNvPr>
          <p:cNvSpPr txBox="1"/>
          <p:nvPr/>
        </p:nvSpPr>
        <p:spPr>
          <a:xfrm>
            <a:off x="556442" y="2958233"/>
            <a:ext cx="396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通過預測給定局面的</a:t>
            </a:r>
            <a:r>
              <a:rPr lang="en-US" altLang="zh-TW" dirty="0">
                <a:solidFill>
                  <a:schemeClr val="bg1"/>
                </a:solidFill>
              </a:rPr>
              <a:t>value</a:t>
            </a:r>
            <a:r>
              <a:rPr lang="zh-TW" altLang="en-US" dirty="0">
                <a:solidFill>
                  <a:schemeClr val="bg1"/>
                </a:solidFill>
              </a:rPr>
              <a:t>來直接預測最終結果</a:t>
            </a:r>
          </a:p>
        </p:txBody>
      </p:sp>
      <p:pic>
        <p:nvPicPr>
          <p:cNvPr id="13" name="圖形 12" descr="流星 以實心填滿">
            <a:extLst>
              <a:ext uri="{FF2B5EF4-FFF2-40B4-BE49-F238E27FC236}">
                <a16:creationId xmlns:a16="http://schemas.microsoft.com/office/drawing/2014/main" id="{F363DC95-EDD2-402E-AD78-EDCD7BD33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4919" y="3807619"/>
            <a:ext cx="914400" cy="9144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D0DAAE-F154-4D21-8CF4-3AB05BAF8BE9}"/>
              </a:ext>
            </a:extLst>
          </p:cNvPr>
          <p:cNvSpPr txBox="1"/>
          <p:nvPr/>
        </p:nvSpPr>
        <p:spPr>
          <a:xfrm>
            <a:off x="556441" y="3357713"/>
            <a:ext cx="396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減少搜尋的深度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5DB5FD0-37D8-44DF-AAA1-713DDE84152A}"/>
              </a:ext>
            </a:extLst>
          </p:cNvPr>
          <p:cNvCxnSpPr>
            <a:cxnSpLocks/>
          </p:cNvCxnSpPr>
          <p:nvPr/>
        </p:nvCxnSpPr>
        <p:spPr>
          <a:xfrm>
            <a:off x="1689822" y="2243138"/>
            <a:ext cx="503309" cy="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63DDD01-8ECD-4E8C-8598-989C8C5853F6}"/>
              </a:ext>
            </a:extLst>
          </p:cNvPr>
          <p:cNvSpPr/>
          <p:nvPr/>
        </p:nvSpPr>
        <p:spPr>
          <a:xfrm>
            <a:off x="2193130" y="1993349"/>
            <a:ext cx="2504375" cy="5143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D2D39B7-D8E4-4109-8C21-85F33260E0DD}"/>
              </a:ext>
            </a:extLst>
          </p:cNvPr>
          <p:cNvSpPr txBox="1"/>
          <p:nvPr/>
        </p:nvSpPr>
        <p:spPr>
          <a:xfrm>
            <a:off x="2259418" y="2085766"/>
            <a:ext cx="231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</a:rPr>
              <a:t>當前局面預計勝算</a:t>
            </a:r>
          </a:p>
        </p:txBody>
      </p:sp>
    </p:spTree>
    <p:extLst>
      <p:ext uri="{BB962C8B-B14F-4D97-AF65-F5344CB8AC3E}">
        <p14:creationId xmlns:p14="http://schemas.microsoft.com/office/powerpoint/2010/main" val="100478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6" y="-42125"/>
            <a:ext cx="7557136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lt1"/>
                </a:solidFill>
              </a:rPr>
              <a:t>想法</a:t>
            </a:r>
            <a:endParaRPr sz="54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FA41C8-0B48-4A26-A4F8-56A36DC7B773}"/>
              </a:ext>
            </a:extLst>
          </p:cNvPr>
          <p:cNvSpPr/>
          <p:nvPr/>
        </p:nvSpPr>
        <p:spPr>
          <a:xfrm>
            <a:off x="490461" y="1793247"/>
            <a:ext cx="4727425" cy="1160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基於強化學習的五子棋 </a:t>
            </a:r>
            <a:r>
              <a:rPr lang="en-US" altLang="zh-TW" sz="1600" dirty="0">
                <a:solidFill>
                  <a:schemeClr val="lt1"/>
                </a:solidFill>
                <a:latin typeface="Nunito Sans"/>
                <a:sym typeface="Nunito Sans"/>
              </a:rPr>
              <a:t>AI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和玩家實際對弈！</a:t>
            </a:r>
            <a:endParaRPr lang="en-US" altLang="zh-TW" sz="16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  <a:sym typeface="Nunito Sans"/>
            </a:endParaRP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altLang="zh-TW" sz="1600" dirty="0" err="1">
                <a:solidFill>
                  <a:schemeClr val="lt1"/>
                </a:solidFill>
                <a:latin typeface="Nunito Sans"/>
                <a:sym typeface="Nunito Sans"/>
              </a:rPr>
              <a:t>AlphaGO</a:t>
            </a:r>
            <a:r>
              <a:rPr lang="en-US" altLang="zh-TW" sz="1600" dirty="0">
                <a:solidFill>
                  <a:schemeClr val="lt1"/>
                </a:solidFill>
                <a:latin typeface="Nunito Sans"/>
                <a:sym typeface="Nunito Sans"/>
              </a:rPr>
              <a:t> </a:t>
            </a:r>
            <a:r>
              <a:rPr lang="zh-TW" altLang="en-US" sz="16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unito Sans"/>
              </a:rPr>
              <a:t>→</a:t>
            </a: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 </a:t>
            </a:r>
            <a:r>
              <a:rPr lang="en-US" altLang="zh-TW" sz="1600" dirty="0" err="1">
                <a:solidFill>
                  <a:schemeClr val="lt1"/>
                </a:solidFill>
                <a:latin typeface="Nunito Sans"/>
                <a:sym typeface="Nunito Sans"/>
              </a:rPr>
              <a:t>BetaGobang</a:t>
            </a:r>
            <a:endParaRPr lang="en-US" altLang="zh-TW" sz="1600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291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實作</a:t>
            </a:r>
            <a:endParaRPr sz="3600" dirty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0F304-43B9-401D-867B-66424B8C40D2}"/>
              </a:ext>
            </a:extLst>
          </p:cNvPr>
          <p:cNvSpPr/>
          <p:nvPr/>
        </p:nvSpPr>
        <p:spPr>
          <a:xfrm>
            <a:off x="1889225" y="3020135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/>
            <a:r>
              <a:rPr lang="zh-TW" altLang="en-US" sz="1200" dirty="0">
                <a:latin typeface="Nunito Sans"/>
                <a:ea typeface="微軟正黑體" panose="020B0604030504040204" pitchFamily="34" charset="-120"/>
              </a:rPr>
              <a:t>來打敗</a:t>
            </a:r>
            <a:r>
              <a:rPr lang="en-US" altLang="zh-TW" sz="1200" dirty="0" err="1">
                <a:latin typeface="Nunito Sans"/>
                <a:ea typeface="微軟正黑體" panose="020B0604030504040204" pitchFamily="34" charset="-120"/>
              </a:rPr>
              <a:t>BetaGoBang</a:t>
            </a:r>
            <a:r>
              <a:rPr lang="zh-TW" altLang="en-US" sz="1200" dirty="0">
                <a:latin typeface="Nunito Sans"/>
                <a:ea typeface="微軟正黑體" panose="020B0604030504040204" pitchFamily="34" charset="-120"/>
              </a:rPr>
              <a:t>吧</a:t>
            </a:r>
            <a:r>
              <a:rPr lang="en-US" altLang="zh-TW" sz="1200" dirty="0">
                <a:latin typeface="Nunito Sans"/>
                <a:ea typeface="微軟正黑體" panose="020B0604030504040204" pitchFamily="34" charset="-120"/>
              </a:rPr>
              <a:t>!</a:t>
            </a:r>
            <a:endParaRPr lang="zh-TW" altLang="en-US" sz="1200" dirty="0">
              <a:latin typeface="Nunito Sans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388571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Q&amp;A</a:t>
            </a:r>
            <a:endParaRPr sz="3600" dirty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609177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/>
              <a:t>Thanks For Listening</a:t>
            </a:r>
            <a:endParaRPr sz="2000" b="0"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End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55952209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25">
            <a:extLst>
              <a:ext uri="{FF2B5EF4-FFF2-40B4-BE49-F238E27FC236}">
                <a16:creationId xmlns:a16="http://schemas.microsoft.com/office/drawing/2014/main" id="{3CDAFD22-06E6-429F-9153-78B316660385}"/>
              </a:ext>
            </a:extLst>
          </p:cNvPr>
          <p:cNvSpPr/>
          <p:nvPr/>
        </p:nvSpPr>
        <p:spPr>
          <a:xfrm flipH="1">
            <a:off x="-447677" y="-42125"/>
            <a:ext cx="845230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動機</a:t>
            </a:r>
            <a:endParaRPr sz="54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FA41C8-0B48-4A26-A4F8-56A36DC7B773}"/>
              </a:ext>
            </a:extLst>
          </p:cNvPr>
          <p:cNvSpPr/>
          <p:nvPr/>
        </p:nvSpPr>
        <p:spPr>
          <a:xfrm>
            <a:off x="490461" y="1793247"/>
            <a:ext cx="5412318" cy="152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人工智慧應用：影像辨識、自然語言處理、強化學習</a:t>
            </a:r>
            <a:r>
              <a:rPr lang="en-US" altLang="zh-TW" sz="1600" dirty="0">
                <a:solidFill>
                  <a:schemeClr val="lt1"/>
                </a:solidFill>
                <a:latin typeface="Nunito Sans"/>
                <a:sym typeface="Nunito Sans"/>
              </a:rPr>
              <a:t>…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強化學習很適合應用於遊戲方面</a:t>
            </a:r>
            <a:endParaRPr lang="en-US" altLang="zh-TW" sz="1600" dirty="0">
              <a:solidFill>
                <a:schemeClr val="lt1"/>
              </a:solidFill>
              <a:latin typeface="Nunito Sans"/>
              <a:sym typeface="Nunito Sans"/>
            </a:endParaRP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五子棋：相對簡單且比較少人做過</a:t>
            </a:r>
            <a:endParaRPr lang="en-US" altLang="zh-TW" sz="1600" dirty="0">
              <a:solidFill>
                <a:schemeClr val="lt1"/>
              </a:solidFill>
              <a:latin typeface="Nunito Sans"/>
              <a:sym typeface="Nunito Sans"/>
            </a:endParaRP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希望訓練出自己的五子棋 </a:t>
            </a:r>
            <a:r>
              <a:rPr lang="en-US" altLang="zh-TW" sz="1600" dirty="0">
                <a:solidFill>
                  <a:schemeClr val="lt1"/>
                </a:solidFill>
                <a:latin typeface="Nunito Sans"/>
                <a:sym typeface="Nunito Sans"/>
              </a:rPr>
              <a:t>AI – </a:t>
            </a:r>
            <a:r>
              <a:rPr lang="en-US" altLang="zh-TW" sz="1600" dirty="0" err="1">
                <a:solidFill>
                  <a:schemeClr val="lt1"/>
                </a:solidFill>
                <a:latin typeface="Nunito Sans"/>
                <a:sym typeface="Nunito Sans"/>
              </a:rPr>
              <a:t>BetaGobang</a:t>
            </a:r>
            <a:r>
              <a:rPr lang="zh-TW" altLang="en-US" sz="1600" dirty="0">
                <a:solidFill>
                  <a:schemeClr val="lt1"/>
                </a:solidFill>
                <a:latin typeface="Nunito Sans"/>
                <a:sym typeface="Nunito Sans"/>
              </a:rPr>
              <a:t>。</a:t>
            </a:r>
            <a:endParaRPr lang="en-US" altLang="zh-TW" sz="1600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51214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/>
          <a:stretch>
            <a:fillRect t="-25000" b="-25000"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</a:p>
        </p:txBody>
      </p:sp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0F304-43B9-401D-867B-66424B8C40D2}"/>
              </a:ext>
            </a:extLst>
          </p:cNvPr>
          <p:cNvSpPr/>
          <p:nvPr/>
        </p:nvSpPr>
        <p:spPr>
          <a:xfrm>
            <a:off x="1967809" y="3020135"/>
            <a:ext cx="1132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實作之重點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1.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觀測空間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observation Space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6D440F-12F4-487B-A92B-F2FA3CBD7C4C}"/>
              </a:ext>
            </a:extLst>
          </p:cNvPr>
          <p:cNvSpPr txBox="1"/>
          <p:nvPr/>
        </p:nvSpPr>
        <p:spPr>
          <a:xfrm>
            <a:off x="490460" y="246045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2.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動作空間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action Space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8E93E3A-81AD-4508-88BC-29A31AFDFCE1}"/>
              </a:ext>
            </a:extLst>
          </p:cNvPr>
          <p:cNvSpPr txBox="1"/>
          <p:nvPr/>
        </p:nvSpPr>
        <p:spPr>
          <a:xfrm>
            <a:off x="490460" y="269399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3.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重設環境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reset()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E163585-31F7-4F6E-BF6D-DF80C8D20C55}"/>
              </a:ext>
            </a:extLst>
          </p:cNvPr>
          <p:cNvSpPr txBox="1"/>
          <p:nvPr/>
        </p:nvSpPr>
        <p:spPr>
          <a:xfrm>
            <a:off x="490460" y="292753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4.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迭代環境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step(action)</a:t>
            </a:r>
          </a:p>
        </p:txBody>
      </p:sp>
      <p:sp>
        <p:nvSpPr>
          <p:cNvPr id="52" name="board01">
            <a:extLst>
              <a:ext uri="{FF2B5EF4-FFF2-40B4-BE49-F238E27FC236}">
                <a16:creationId xmlns:a16="http://schemas.microsoft.com/office/drawing/2014/main" id="{D4C1A238-C6F9-4D5A-8B69-99570000AC01}"/>
              </a:ext>
            </a:extLst>
          </p:cNvPr>
          <p:cNvSpPr/>
          <p:nvPr/>
        </p:nvSpPr>
        <p:spPr>
          <a:xfrm>
            <a:off x="519651" y="9037085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board02">
            <a:extLst>
              <a:ext uri="{FF2B5EF4-FFF2-40B4-BE49-F238E27FC236}">
                <a16:creationId xmlns:a16="http://schemas.microsoft.com/office/drawing/2014/main" id="{B30859E7-3A32-42B6-B6D6-FE4789BB0AEB}"/>
              </a:ext>
            </a:extLst>
          </p:cNvPr>
          <p:cNvSpPr/>
          <p:nvPr/>
        </p:nvSpPr>
        <p:spPr>
          <a:xfrm>
            <a:off x="519651" y="8061027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board03">
            <a:extLst>
              <a:ext uri="{FF2B5EF4-FFF2-40B4-BE49-F238E27FC236}">
                <a16:creationId xmlns:a16="http://schemas.microsoft.com/office/drawing/2014/main" id="{3C0430A9-936A-4936-800A-39AFAFD333B5}"/>
              </a:ext>
            </a:extLst>
          </p:cNvPr>
          <p:cNvSpPr/>
          <p:nvPr/>
        </p:nvSpPr>
        <p:spPr>
          <a:xfrm>
            <a:off x="519651" y="7356986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board04">
            <a:extLst>
              <a:ext uri="{FF2B5EF4-FFF2-40B4-BE49-F238E27FC236}">
                <a16:creationId xmlns:a16="http://schemas.microsoft.com/office/drawing/2014/main" id="{6F3F5938-7B90-46B7-B27A-E952D904396A}"/>
              </a:ext>
            </a:extLst>
          </p:cNvPr>
          <p:cNvSpPr/>
          <p:nvPr/>
        </p:nvSpPr>
        <p:spPr>
          <a:xfrm>
            <a:off x="519651" y="6780946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board05">
            <a:extLst>
              <a:ext uri="{FF2B5EF4-FFF2-40B4-BE49-F238E27FC236}">
                <a16:creationId xmlns:a16="http://schemas.microsoft.com/office/drawing/2014/main" id="{BF4DDEA2-9319-42E6-9A5C-AF0AFF027D4C}"/>
              </a:ext>
            </a:extLst>
          </p:cNvPr>
          <p:cNvSpPr/>
          <p:nvPr/>
        </p:nvSpPr>
        <p:spPr>
          <a:xfrm>
            <a:off x="519651" y="6384958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board06">
            <a:extLst>
              <a:ext uri="{FF2B5EF4-FFF2-40B4-BE49-F238E27FC236}">
                <a16:creationId xmlns:a16="http://schemas.microsoft.com/office/drawing/2014/main" id="{D468CE09-E505-41B9-9601-DADAC2185A19}"/>
              </a:ext>
            </a:extLst>
          </p:cNvPr>
          <p:cNvSpPr/>
          <p:nvPr/>
        </p:nvSpPr>
        <p:spPr>
          <a:xfrm>
            <a:off x="519651" y="5606895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board07">
            <a:extLst>
              <a:ext uri="{FF2B5EF4-FFF2-40B4-BE49-F238E27FC236}">
                <a16:creationId xmlns:a16="http://schemas.microsoft.com/office/drawing/2014/main" id="{35FCFD0A-0D5C-4F01-BC41-DCE93B2BF4D9}"/>
              </a:ext>
            </a:extLst>
          </p:cNvPr>
          <p:cNvSpPr/>
          <p:nvPr/>
        </p:nvSpPr>
        <p:spPr>
          <a:xfrm>
            <a:off x="519651" y="4732035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42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1.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觀測空間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observation Space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0BD2F8-5FF1-4163-B8FD-4F15FF145C82}"/>
              </a:ext>
            </a:extLst>
          </p:cNvPr>
          <p:cNvSpPr txBox="1">
            <a:spLocks/>
          </p:cNvSpPr>
          <p:nvPr/>
        </p:nvSpPr>
        <p:spPr>
          <a:xfrm>
            <a:off x="-7577601" y="-469947"/>
            <a:ext cx="1593119" cy="1594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000010000</a:t>
            </a:r>
            <a:endParaRPr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7E60EC2-A412-4CDB-8113-251C83EE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4250" y="1215278"/>
            <a:ext cx="3833192" cy="377984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1F2D642-80EB-4EC2-A84C-68C95436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00525" y="1542537"/>
            <a:ext cx="2606266" cy="2705334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78E1E13-86E6-4B35-8682-9E7FE20E6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78688" y="458767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8" name="board01">
            <a:extLst>
              <a:ext uri="{FF2B5EF4-FFF2-40B4-BE49-F238E27FC236}">
                <a16:creationId xmlns:a16="http://schemas.microsoft.com/office/drawing/2014/main" id="{BBEEF5D9-FDCE-40E4-BCF5-E371BCDF3E1C}"/>
              </a:ext>
            </a:extLst>
          </p:cNvPr>
          <p:cNvSpPr/>
          <p:nvPr/>
        </p:nvSpPr>
        <p:spPr>
          <a:xfrm>
            <a:off x="519651" y="3560718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board02">
            <a:extLst>
              <a:ext uri="{FF2B5EF4-FFF2-40B4-BE49-F238E27FC236}">
                <a16:creationId xmlns:a16="http://schemas.microsoft.com/office/drawing/2014/main" id="{C38C0CEE-0F01-4DD0-81BA-E9E51A520CBB}"/>
              </a:ext>
            </a:extLst>
          </p:cNvPr>
          <p:cNvSpPr/>
          <p:nvPr/>
        </p:nvSpPr>
        <p:spPr>
          <a:xfrm>
            <a:off x="519651" y="3288704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board03">
            <a:extLst>
              <a:ext uri="{FF2B5EF4-FFF2-40B4-BE49-F238E27FC236}">
                <a16:creationId xmlns:a16="http://schemas.microsoft.com/office/drawing/2014/main" id="{3507609F-20AD-4B9F-A8F5-E7B617015644}"/>
              </a:ext>
            </a:extLst>
          </p:cNvPr>
          <p:cNvSpPr/>
          <p:nvPr/>
        </p:nvSpPr>
        <p:spPr>
          <a:xfrm>
            <a:off x="519651" y="3016687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board04">
            <a:extLst>
              <a:ext uri="{FF2B5EF4-FFF2-40B4-BE49-F238E27FC236}">
                <a16:creationId xmlns:a16="http://schemas.microsoft.com/office/drawing/2014/main" id="{D1D8CCBC-F14E-4029-B484-402F6F9E8DFD}"/>
              </a:ext>
            </a:extLst>
          </p:cNvPr>
          <p:cNvSpPr/>
          <p:nvPr/>
        </p:nvSpPr>
        <p:spPr>
          <a:xfrm>
            <a:off x="519651" y="2744670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board05">
            <a:extLst>
              <a:ext uri="{FF2B5EF4-FFF2-40B4-BE49-F238E27FC236}">
                <a16:creationId xmlns:a16="http://schemas.microsoft.com/office/drawing/2014/main" id="{0D70E411-9EFA-43B4-998C-8C6B49DC3298}"/>
              </a:ext>
            </a:extLst>
          </p:cNvPr>
          <p:cNvSpPr/>
          <p:nvPr/>
        </p:nvSpPr>
        <p:spPr>
          <a:xfrm>
            <a:off x="519651" y="2472653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board06">
            <a:extLst>
              <a:ext uri="{FF2B5EF4-FFF2-40B4-BE49-F238E27FC236}">
                <a16:creationId xmlns:a16="http://schemas.microsoft.com/office/drawing/2014/main" id="{157F8311-B541-4B48-9A6A-861F5BFC1C9E}"/>
              </a:ext>
            </a:extLst>
          </p:cNvPr>
          <p:cNvSpPr/>
          <p:nvPr/>
        </p:nvSpPr>
        <p:spPr>
          <a:xfrm>
            <a:off x="519651" y="2200636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board07">
            <a:extLst>
              <a:ext uri="{FF2B5EF4-FFF2-40B4-BE49-F238E27FC236}">
                <a16:creationId xmlns:a16="http://schemas.microsoft.com/office/drawing/2014/main" id="{F8E234AD-C5EC-410B-9EBF-4DE95AD30DEC}"/>
              </a:ext>
            </a:extLst>
          </p:cNvPr>
          <p:cNvSpPr/>
          <p:nvPr/>
        </p:nvSpPr>
        <p:spPr>
          <a:xfrm>
            <a:off x="519651" y="1928619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9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9038D-29B6-4F88-97F9-227043A7388D}"/>
              </a:ext>
            </a:extLst>
          </p:cNvPr>
          <p:cNvSpPr/>
          <p:nvPr/>
        </p:nvSpPr>
        <p:spPr>
          <a:xfrm>
            <a:off x="-5672518" y="1"/>
            <a:ext cx="9280517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5720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</a:rPr>
              <a:t>RL </a:t>
            </a:r>
            <a:r>
              <a:rPr lang="zh-TW" altLang="en-US" sz="4400" dirty="0">
                <a:solidFill>
                  <a:schemeClr val="lt1"/>
                </a:solidFill>
              </a:rPr>
              <a:t>環境</a:t>
            </a:r>
            <a:r>
              <a:rPr lang="zh-TW" altLang="en-US" sz="2000" b="0" dirty="0">
                <a:solidFill>
                  <a:schemeClr val="lt1"/>
                </a:solidFill>
              </a:rPr>
              <a:t>的設計</a:t>
            </a:r>
            <a:endParaRPr sz="8000" b="0" dirty="0">
              <a:solidFill>
                <a:schemeClr val="lt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1B554FE0-1A40-4E04-B62C-1A538D0C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4019550" y="1381125"/>
            <a:ext cx="4762500" cy="2381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038AC4-1ECE-4611-AA88-06E8FAA06B8A}"/>
              </a:ext>
            </a:extLst>
          </p:cNvPr>
          <p:cNvSpPr/>
          <p:nvPr/>
        </p:nvSpPr>
        <p:spPr>
          <a:xfrm>
            <a:off x="490461" y="1911869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300"/>
            </a:pPr>
            <a:endParaRPr lang="zh-TW" altLang="en-US" sz="24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C621C-9014-4550-8DD9-9BC50A825264}"/>
              </a:ext>
            </a:extLst>
          </p:cNvPr>
          <p:cNvSpPr/>
          <p:nvPr/>
        </p:nvSpPr>
        <p:spPr>
          <a:xfrm>
            <a:off x="490460" y="1727203"/>
            <a:ext cx="2805576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2000" b="1" dirty="0" err="1">
                <a:solidFill>
                  <a:schemeClr val="lt1"/>
                </a:solidFill>
                <a:latin typeface="Nunito Sans"/>
                <a:sym typeface="Nunito Sans"/>
              </a:rPr>
              <a:t>OpenAI</a:t>
            </a:r>
            <a:r>
              <a:rPr lang="en-US" altLang="zh-TW" sz="2000" b="1" dirty="0">
                <a:solidFill>
                  <a:schemeClr val="lt1"/>
                </a:solidFill>
                <a:latin typeface="Nunito Sans"/>
                <a:sym typeface="Nunito Sans"/>
              </a:rPr>
              <a:t> Gym </a:t>
            </a:r>
            <a:r>
              <a:rPr lang="zh-TW" altLang="en-US" sz="2000" b="1" dirty="0">
                <a:solidFill>
                  <a:schemeClr val="lt1"/>
                </a:solidFill>
                <a:latin typeface="Nunito Sans"/>
                <a:sym typeface="Nunito Sans"/>
              </a:rPr>
              <a:t>開發套件</a:t>
            </a:r>
            <a:endParaRPr lang="en-US" altLang="zh-TW" sz="2000" b="1" dirty="0">
              <a:solidFill>
                <a:schemeClr val="lt1"/>
              </a:solidFill>
              <a:latin typeface="Nunito Sans"/>
              <a:sym typeface="Nunito Sans"/>
            </a:endParaRPr>
          </a:p>
        </p:txBody>
      </p:sp>
      <p:cxnSp>
        <p:nvCxnSpPr>
          <p:cNvPr id="8" name="Google Shape;211;p29">
            <a:extLst>
              <a:ext uri="{FF2B5EF4-FFF2-40B4-BE49-F238E27FC236}">
                <a16:creationId xmlns:a16="http://schemas.microsoft.com/office/drawing/2014/main" id="{3E9CAB2F-8D26-43ED-B570-CE2C1E85645A}"/>
              </a:ext>
            </a:extLst>
          </p:cNvPr>
          <p:cNvCxnSpPr>
            <a:cxnSpLocks/>
          </p:cNvCxnSpPr>
          <p:nvPr/>
        </p:nvCxnSpPr>
        <p:spPr>
          <a:xfrm flipH="1">
            <a:off x="583671" y="2221236"/>
            <a:ext cx="2126871" cy="0"/>
          </a:xfrm>
          <a:prstGeom prst="straightConnector1">
            <a:avLst/>
          </a:prstGeom>
          <a:noFill/>
          <a:ln w="19050" cap="flat" cmpd="sng">
            <a:solidFill>
              <a:srgbClr val="8C8C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2;p26">
            <a:extLst>
              <a:ext uri="{FF2B5EF4-FFF2-40B4-BE49-F238E27FC236}">
                <a16:creationId xmlns:a16="http://schemas.microsoft.com/office/drawing/2014/main" id="{7558EDF5-C9E6-4212-8BCE-E610F10F7AFA}"/>
              </a:ext>
            </a:extLst>
          </p:cNvPr>
          <p:cNvSpPr/>
          <p:nvPr/>
        </p:nvSpPr>
        <p:spPr>
          <a:xfrm rot="17099967">
            <a:off x="-10509096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74E389-508B-49A4-B250-58EAA02009AB}"/>
              </a:ext>
            </a:extLst>
          </p:cNvPr>
          <p:cNvSpPr txBox="1"/>
          <p:nvPr/>
        </p:nvSpPr>
        <p:spPr>
          <a:xfrm>
            <a:off x="490460" y="2226912"/>
            <a:ext cx="2805576" cy="3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300"/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1.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觀測空間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  <a:sym typeface="Nunito Sans"/>
              </a:rPr>
              <a:t> observation Space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0BD2F8-5FF1-4163-B8FD-4F15FF145C82}"/>
              </a:ext>
            </a:extLst>
          </p:cNvPr>
          <p:cNvSpPr txBox="1">
            <a:spLocks/>
          </p:cNvSpPr>
          <p:nvPr/>
        </p:nvSpPr>
        <p:spPr>
          <a:xfrm>
            <a:off x="-7577601" y="-469947"/>
            <a:ext cx="1593119" cy="1594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/>
              </a:rPr>
              <a:t>000010000</a:t>
            </a:r>
            <a:endParaRPr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unito Sans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7E60EC2-A412-4CDB-8113-251C83EE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4250" y="1215278"/>
            <a:ext cx="3833192" cy="377984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1F2D642-80EB-4EC2-A84C-68C95436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00525" y="1542537"/>
            <a:ext cx="2606266" cy="2705334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8FB4E2B-D6F5-41DB-972B-1411AEAF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689" y="1542537"/>
            <a:ext cx="304979" cy="316572"/>
          </a:xfrm>
          <a:prstGeom prst="rect">
            <a:avLst/>
          </a:prstGeom>
          <a:effectLst>
            <a:softEdge rad="838200"/>
          </a:effectLst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78E1E13-86E6-4B35-8682-9E7FE20E6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78688" y="458767"/>
            <a:ext cx="456834" cy="474199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8" name="board01">
            <a:extLst>
              <a:ext uri="{FF2B5EF4-FFF2-40B4-BE49-F238E27FC236}">
                <a16:creationId xmlns:a16="http://schemas.microsoft.com/office/drawing/2014/main" id="{BBEEF5D9-FDCE-40E4-BCF5-E371BCDF3E1C}"/>
              </a:ext>
            </a:extLst>
          </p:cNvPr>
          <p:cNvSpPr/>
          <p:nvPr/>
        </p:nvSpPr>
        <p:spPr>
          <a:xfrm>
            <a:off x="519651" y="3560718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board02">
            <a:extLst>
              <a:ext uri="{FF2B5EF4-FFF2-40B4-BE49-F238E27FC236}">
                <a16:creationId xmlns:a16="http://schemas.microsoft.com/office/drawing/2014/main" id="{C38C0CEE-0F01-4DD0-81BA-E9E51A520CBB}"/>
              </a:ext>
            </a:extLst>
          </p:cNvPr>
          <p:cNvSpPr/>
          <p:nvPr/>
        </p:nvSpPr>
        <p:spPr>
          <a:xfrm>
            <a:off x="519651" y="3288704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board03">
            <a:extLst>
              <a:ext uri="{FF2B5EF4-FFF2-40B4-BE49-F238E27FC236}">
                <a16:creationId xmlns:a16="http://schemas.microsoft.com/office/drawing/2014/main" id="{3507609F-20AD-4B9F-A8F5-E7B617015644}"/>
              </a:ext>
            </a:extLst>
          </p:cNvPr>
          <p:cNvSpPr/>
          <p:nvPr/>
        </p:nvSpPr>
        <p:spPr>
          <a:xfrm>
            <a:off x="519651" y="3016687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board04">
            <a:extLst>
              <a:ext uri="{FF2B5EF4-FFF2-40B4-BE49-F238E27FC236}">
                <a16:creationId xmlns:a16="http://schemas.microsoft.com/office/drawing/2014/main" id="{D1D8CCBC-F14E-4029-B484-402F6F9E8DFD}"/>
              </a:ext>
            </a:extLst>
          </p:cNvPr>
          <p:cNvSpPr/>
          <p:nvPr/>
        </p:nvSpPr>
        <p:spPr>
          <a:xfrm>
            <a:off x="519651" y="2744670"/>
            <a:ext cx="1952115" cy="1952115"/>
          </a:xfrm>
          <a:prstGeom prst="roundRect">
            <a:avLst/>
          </a:prstGeom>
          <a:solidFill>
            <a:schemeClr val="tx2"/>
          </a:solidFill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board05">
            <a:extLst>
              <a:ext uri="{FF2B5EF4-FFF2-40B4-BE49-F238E27FC236}">
                <a16:creationId xmlns:a16="http://schemas.microsoft.com/office/drawing/2014/main" id="{0D70E411-9EFA-43B4-998C-8C6B49DC3298}"/>
              </a:ext>
            </a:extLst>
          </p:cNvPr>
          <p:cNvSpPr/>
          <p:nvPr/>
        </p:nvSpPr>
        <p:spPr>
          <a:xfrm>
            <a:off x="519651" y="2472653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board06">
            <a:extLst>
              <a:ext uri="{FF2B5EF4-FFF2-40B4-BE49-F238E27FC236}">
                <a16:creationId xmlns:a16="http://schemas.microsoft.com/office/drawing/2014/main" id="{157F8311-B541-4B48-9A6A-861F5BFC1C9E}"/>
              </a:ext>
            </a:extLst>
          </p:cNvPr>
          <p:cNvSpPr/>
          <p:nvPr/>
        </p:nvSpPr>
        <p:spPr>
          <a:xfrm>
            <a:off x="519651" y="2200636"/>
            <a:ext cx="1952115" cy="1952115"/>
          </a:xfrm>
          <a:prstGeom prst="roundRect">
            <a:avLst/>
          </a:prstGeom>
          <a:noFill/>
          <a:ln>
            <a:solidFill>
              <a:srgbClr val="8C8C8C"/>
            </a:solidFill>
          </a:ln>
          <a:scene3d>
            <a:camera prst="isometricOffAxis2Top">
              <a:rot lat="17999998" lon="18196306" rev="343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board07">
            <a:extLst>
              <a:ext uri="{FF2B5EF4-FFF2-40B4-BE49-F238E27FC236}">
                <a16:creationId xmlns:a16="http://schemas.microsoft.com/office/drawing/2014/main" id="{F8E234AD-C5EC-410B-9EBF-4DE95AD30DEC}"/>
              </a:ext>
            </a:extLst>
          </p:cNvPr>
          <p:cNvSpPr/>
          <p:nvPr/>
        </p:nvSpPr>
        <p:spPr>
          <a:xfrm>
            <a:off x="2695962" y="2134444"/>
            <a:ext cx="1719188" cy="1719188"/>
          </a:xfrm>
          <a:prstGeom prst="roundRect">
            <a:avLst/>
          </a:prstGeom>
          <a:noFill/>
          <a:ln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5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2361</Words>
  <Application>Microsoft Office PowerPoint</Application>
  <PresentationFormat>如螢幕大小 (16:9)</PresentationFormat>
  <Paragraphs>423</Paragraphs>
  <Slides>42</Slides>
  <Notes>32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3" baseType="lpstr">
      <vt:lpstr>Assistant Light</vt:lpstr>
      <vt:lpstr>Fira Sans Extra Condensed Medium</vt:lpstr>
      <vt:lpstr>Nunito Sans</vt:lpstr>
      <vt:lpstr>Nunito Sans ExtraBold</vt:lpstr>
      <vt:lpstr>pingfang SC</vt:lpstr>
      <vt:lpstr>Pontano Sans</vt:lpstr>
      <vt:lpstr>微軟正黑體</vt:lpstr>
      <vt:lpstr>新細明體</vt:lpstr>
      <vt:lpstr>Arial</vt:lpstr>
      <vt:lpstr>Symbol</vt:lpstr>
      <vt:lpstr>Marketing Newsletter</vt:lpstr>
      <vt:lpstr>BetaGobang 基於強化式學習的五子棋AI</vt:lpstr>
      <vt:lpstr>目錄</vt:lpstr>
      <vt:lpstr>前言</vt:lpstr>
      <vt:lpstr>想法</vt:lpstr>
      <vt:lpstr>動機</vt:lpstr>
      <vt:lpstr>環境架設</vt:lpstr>
      <vt:lpstr>RL 環境的設計</vt:lpstr>
      <vt:lpstr>RL 環境的設計</vt:lpstr>
      <vt:lpstr>RL 環境的設計</vt:lpstr>
      <vt:lpstr>RL 環境的設計</vt:lpstr>
      <vt:lpstr>RL 環境的設計</vt:lpstr>
      <vt:lpstr>RL 環境的設計</vt:lpstr>
      <vt:lpstr>RL 環境的設計</vt:lpstr>
      <vt:lpstr>RL 環境的設計</vt:lpstr>
      <vt:lpstr>RL 環境的設計</vt:lpstr>
      <vt:lpstr>RL 環境的設計</vt:lpstr>
      <vt:lpstr>RL 環境的設計</vt:lpstr>
      <vt:lpstr>AlphaGo</vt:lpstr>
      <vt:lpstr>概述增強式學習</vt:lpstr>
      <vt:lpstr>Monte Carlo Tree Search </vt:lpstr>
      <vt:lpstr>Monte Carlo Tree Search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AlphaGo Zero</vt:lpstr>
      <vt:lpstr>PowerPoint 簡報</vt:lpstr>
      <vt:lpstr>AlphaGo Zero MCTS搜尋空間最佳化</vt:lpstr>
      <vt:lpstr>AlphaGo Zero MCTS搜尋空間最佳化</vt:lpstr>
      <vt:lpstr>實作</vt:lpstr>
      <vt:lpstr>Q&amp;A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NEWSLETTER</dc:title>
  <dc:creator>user</dc:creator>
  <cp:lastModifiedBy>江尚軒</cp:lastModifiedBy>
  <cp:revision>431</cp:revision>
  <dcterms:modified xsi:type="dcterms:W3CDTF">2023-01-02T09:27:52Z</dcterms:modified>
</cp:coreProperties>
</file>